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5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Lst>
  <p:sldSz cx="10693400" cy="7556500"/>
  <p:notesSz cx="6858000" cy="9144000"/>
  <p:embeddedFontLst>
    <p:embeddedFont>
      <p:font typeface="Arial Bold" panose="020B0802020202020204" pitchFamily="34" charset="77"/>
      <p:regular r:id="rId55"/>
      <p:bold r:id="rId56"/>
    </p:embeddedFont>
    <p:embeddedFont>
      <p:font typeface="Gill Sans Bold" panose="020B0A02020104020203" pitchFamily="34" charset="77"/>
      <p:regular r:id="rId57"/>
      <p:boldItalic r:id="rId58"/>
    </p:embeddedFont>
    <p:embeddedFont>
      <p:font typeface="Gill Sans Light" panose="020B0302020104020203" pitchFamily="34" charset="-79"/>
      <p:regular r:id="rId59"/>
    </p:embeddedFont>
    <p:embeddedFont>
      <p:font typeface="Gill Sans Light Italics" panose="020B0A02020104020203" pitchFamily="34" charset="77"/>
      <p:regular r:id="rId60"/>
    </p:embeddedFont>
    <p:embeddedFont>
      <p:font typeface="Gill Sans Medium" panose="020B0A02020104020203" pitchFamily="34" charset="77"/>
      <p:regular r:id="rId61"/>
    </p:embeddedFont>
    <p:embeddedFont>
      <p:font typeface="Proxima Nova" panose="02000506030000020004" pitchFamily="2" charset="0"/>
      <p:regular r:id="rId62"/>
      <p:bold r:id="rId63"/>
      <p:italic r:id="rId64"/>
      <p:boldItalic r:id="rId6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05745FF-60EF-EC49-9A8B-E1D449350183}" v="73" dt="2025-03-24T11:21:50.9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474" autoAdjust="0"/>
    <p:restoredTop sz="94589" autoAdjust="0"/>
  </p:normalViewPr>
  <p:slideViewPr>
    <p:cSldViewPr>
      <p:cViewPr varScale="1">
        <p:scale>
          <a:sx n="29" d="100"/>
          <a:sy n="29" d="100"/>
        </p:scale>
        <p:origin x="216" y="1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4.fntdata"/><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openxmlformats.org/officeDocument/2006/relationships/font" Target="fonts/font8.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font" Target="fonts/font11.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zie Bell" userId="6a337f54-c063-4388-8229-57fd119fae26" providerId="ADAL" clId="{205745FF-60EF-EC49-9A8B-E1D449350183}"/>
    <pc:docChg chg="undo custSel delSld modSld">
      <pc:chgData name="Suzie Bell" userId="6a337f54-c063-4388-8229-57fd119fae26" providerId="ADAL" clId="{205745FF-60EF-EC49-9A8B-E1D449350183}" dt="2025-03-24T11:22:14.430" v="90" actId="20577"/>
      <pc:docMkLst>
        <pc:docMk/>
      </pc:docMkLst>
      <pc:sldChg chg="modSp mod">
        <pc:chgData name="Suzie Bell" userId="6a337f54-c063-4388-8229-57fd119fae26" providerId="ADAL" clId="{205745FF-60EF-EC49-9A8B-E1D449350183}" dt="2025-03-24T10:36:09.550" v="13"/>
        <pc:sldMkLst>
          <pc:docMk/>
          <pc:sldMk cId="0" sldId="262"/>
        </pc:sldMkLst>
        <pc:spChg chg="mod">
          <ac:chgData name="Suzie Bell" userId="6a337f54-c063-4388-8229-57fd119fae26" providerId="ADAL" clId="{205745FF-60EF-EC49-9A8B-E1D449350183}" dt="2025-03-24T10:36:09.550" v="13"/>
          <ac:spMkLst>
            <pc:docMk/>
            <pc:sldMk cId="0" sldId="262"/>
            <ac:spMk id="19" creationId="{00000000-0000-0000-0000-000000000000}"/>
          </ac:spMkLst>
        </pc:spChg>
      </pc:sldChg>
      <pc:sldChg chg="modSp">
        <pc:chgData name="Suzie Bell" userId="6a337f54-c063-4388-8229-57fd119fae26" providerId="ADAL" clId="{205745FF-60EF-EC49-9A8B-E1D449350183}" dt="2025-03-24T11:19:34.482" v="72" actId="20577"/>
        <pc:sldMkLst>
          <pc:docMk/>
          <pc:sldMk cId="0" sldId="268"/>
        </pc:sldMkLst>
        <pc:spChg chg="mod">
          <ac:chgData name="Suzie Bell" userId="6a337f54-c063-4388-8229-57fd119fae26" providerId="ADAL" clId="{205745FF-60EF-EC49-9A8B-E1D449350183}" dt="2025-03-24T11:19:34.482" v="72" actId="20577"/>
          <ac:spMkLst>
            <pc:docMk/>
            <pc:sldMk cId="0" sldId="268"/>
            <ac:spMk id="9" creationId="{00000000-0000-0000-0000-000000000000}"/>
          </ac:spMkLst>
        </pc:spChg>
      </pc:sldChg>
      <pc:sldChg chg="modAnim">
        <pc:chgData name="Suzie Bell" userId="6a337f54-c063-4388-8229-57fd119fae26" providerId="ADAL" clId="{205745FF-60EF-EC49-9A8B-E1D449350183}" dt="2025-03-19T15:35:19.163" v="0"/>
        <pc:sldMkLst>
          <pc:docMk/>
          <pc:sldMk cId="0" sldId="273"/>
        </pc:sldMkLst>
      </pc:sldChg>
      <pc:sldChg chg="addSp delSp modSp mod modAnim">
        <pc:chgData name="Suzie Bell" userId="6a337f54-c063-4388-8229-57fd119fae26" providerId="ADAL" clId="{205745FF-60EF-EC49-9A8B-E1D449350183}" dt="2025-03-24T11:21:50.956" v="83"/>
        <pc:sldMkLst>
          <pc:docMk/>
          <pc:sldMk cId="0" sldId="276"/>
        </pc:sldMkLst>
        <pc:spChg chg="add del">
          <ac:chgData name="Suzie Bell" userId="6a337f54-c063-4388-8229-57fd119fae26" providerId="ADAL" clId="{205745FF-60EF-EC49-9A8B-E1D449350183}" dt="2025-03-24T11:20:29.696" v="74" actId="478"/>
          <ac:spMkLst>
            <pc:docMk/>
            <pc:sldMk cId="0" sldId="276"/>
            <ac:spMk id="16" creationId="{4B4029E9-532E-3E8A-ED8C-D30D85B93A05}"/>
          </ac:spMkLst>
        </pc:spChg>
        <pc:spChg chg="add mod">
          <ac:chgData name="Suzie Bell" userId="6a337f54-c063-4388-8229-57fd119fae26" providerId="ADAL" clId="{205745FF-60EF-EC49-9A8B-E1D449350183}" dt="2025-03-24T11:20:40.689" v="76" actId="1076"/>
          <ac:spMkLst>
            <pc:docMk/>
            <pc:sldMk cId="0" sldId="276"/>
            <ac:spMk id="17" creationId="{0E517C25-F065-2CF3-5137-95792FED649B}"/>
          </ac:spMkLst>
        </pc:spChg>
        <pc:spChg chg="add mod">
          <ac:chgData name="Suzie Bell" userId="6a337f54-c063-4388-8229-57fd119fae26" providerId="ADAL" clId="{205745FF-60EF-EC49-9A8B-E1D449350183}" dt="2025-03-24T11:20:55.203" v="80" actId="20577"/>
          <ac:spMkLst>
            <pc:docMk/>
            <pc:sldMk cId="0" sldId="276"/>
            <ac:spMk id="18" creationId="{A5504CD2-FBAB-153B-825B-87D9ECA164FB}"/>
          </ac:spMkLst>
        </pc:spChg>
      </pc:sldChg>
      <pc:sldChg chg="del">
        <pc:chgData name="Suzie Bell" userId="6a337f54-c063-4388-8229-57fd119fae26" providerId="ADAL" clId="{205745FF-60EF-EC49-9A8B-E1D449350183}" dt="2025-03-24T11:22:04.818" v="84" actId="2696"/>
        <pc:sldMkLst>
          <pc:docMk/>
          <pc:sldMk cId="0" sldId="277"/>
        </pc:sldMkLst>
      </pc:sldChg>
      <pc:sldChg chg="modSp mod">
        <pc:chgData name="Suzie Bell" userId="6a337f54-c063-4388-8229-57fd119fae26" providerId="ADAL" clId="{205745FF-60EF-EC49-9A8B-E1D449350183}" dt="2025-03-24T11:22:10.848" v="88" actId="20577"/>
        <pc:sldMkLst>
          <pc:docMk/>
          <pc:sldMk cId="0" sldId="278"/>
        </pc:sldMkLst>
        <pc:spChg chg="mod">
          <ac:chgData name="Suzie Bell" userId="6a337f54-c063-4388-8229-57fd119fae26" providerId="ADAL" clId="{205745FF-60EF-EC49-9A8B-E1D449350183}" dt="2025-03-24T11:22:10.848" v="88" actId="20577"/>
          <ac:spMkLst>
            <pc:docMk/>
            <pc:sldMk cId="0" sldId="278"/>
            <ac:spMk id="13" creationId="{00000000-0000-0000-0000-000000000000}"/>
          </ac:spMkLst>
        </pc:spChg>
      </pc:sldChg>
      <pc:sldChg chg="modSp mod">
        <pc:chgData name="Suzie Bell" userId="6a337f54-c063-4388-8229-57fd119fae26" providerId="ADAL" clId="{205745FF-60EF-EC49-9A8B-E1D449350183}" dt="2025-03-24T11:22:14.430" v="90" actId="20577"/>
        <pc:sldMkLst>
          <pc:docMk/>
          <pc:sldMk cId="0" sldId="279"/>
        </pc:sldMkLst>
        <pc:spChg chg="mod">
          <ac:chgData name="Suzie Bell" userId="6a337f54-c063-4388-8229-57fd119fae26" providerId="ADAL" clId="{205745FF-60EF-EC49-9A8B-E1D449350183}" dt="2025-03-24T11:22:14.430" v="90" actId="20577"/>
          <ac:spMkLst>
            <pc:docMk/>
            <pc:sldMk cId="0" sldId="279"/>
            <ac:spMk id="14" creationId="{00000000-0000-0000-0000-000000000000}"/>
          </ac:spMkLst>
        </pc:spChg>
      </pc:sldChg>
      <pc:sldChg chg="modSp">
        <pc:chgData name="Suzie Bell" userId="6a337f54-c063-4388-8229-57fd119fae26" providerId="ADAL" clId="{205745FF-60EF-EC49-9A8B-E1D449350183}" dt="2025-03-20T09:54:50.253" v="6" actId="20577"/>
        <pc:sldMkLst>
          <pc:docMk/>
          <pc:sldMk cId="0" sldId="286"/>
        </pc:sldMkLst>
        <pc:spChg chg="mod">
          <ac:chgData name="Suzie Bell" userId="6a337f54-c063-4388-8229-57fd119fae26" providerId="ADAL" clId="{205745FF-60EF-EC49-9A8B-E1D449350183}" dt="2025-03-20T09:54:50.253" v="6" actId="20577"/>
          <ac:spMkLst>
            <pc:docMk/>
            <pc:sldMk cId="0" sldId="286"/>
            <ac:spMk id="10" creationId="{00000000-0000-0000-0000-000000000000}"/>
          </ac:spMkLst>
        </pc:spChg>
      </pc:sldChg>
      <pc:sldChg chg="modSp mod">
        <pc:chgData name="Suzie Bell" userId="6a337f54-c063-4388-8229-57fd119fae26" providerId="ADAL" clId="{205745FF-60EF-EC49-9A8B-E1D449350183}" dt="2025-03-20T11:45:58.204" v="12" actId="20577"/>
        <pc:sldMkLst>
          <pc:docMk/>
          <pc:sldMk cId="848298644" sldId="305"/>
        </pc:sldMkLst>
        <pc:spChg chg="mod">
          <ac:chgData name="Suzie Bell" userId="6a337f54-c063-4388-8229-57fd119fae26" providerId="ADAL" clId="{205745FF-60EF-EC49-9A8B-E1D449350183}" dt="2025-03-20T11:45:58.204" v="12" actId="20577"/>
          <ac:spMkLst>
            <pc:docMk/>
            <pc:sldMk cId="848298644" sldId="305"/>
            <ac:spMk id="5" creationId="{AA63FBA4-BDAC-D110-5F60-6A410BC46DA2}"/>
          </ac:spMkLst>
        </pc:spChg>
        <pc:spChg chg="mod">
          <ac:chgData name="Suzie Bell" userId="6a337f54-c063-4388-8229-57fd119fae26" providerId="ADAL" clId="{205745FF-60EF-EC49-9A8B-E1D449350183}" dt="2025-03-20T11:43:28.165" v="8"/>
          <ac:spMkLst>
            <pc:docMk/>
            <pc:sldMk cId="848298644" sldId="305"/>
            <ac:spMk id="7" creationId="{90CFD721-EBEB-0A0D-D5C5-5D858B2F47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24.03.2025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5900" y="512763"/>
            <a:ext cx="36322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5900" y="512763"/>
            <a:ext cx="36322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755900" y="512763"/>
            <a:ext cx="36322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a:p>
          <a:p>
            <a:r>
              <a:rPr lang="en-US"/>
              <a:t>Literacy and English</a:t>
            </a:r>
          </a:p>
          <a:p>
            <a:r>
              <a:rPr lang="en-US"/>
              <a:t>Listening and talking</a:t>
            </a:r>
          </a:p>
          <a:p>
            <a:r>
              <a:rPr lang="en-US"/>
              <a:t>� I can select ideas and relevant information, organise these in an appropriate way for my purpose and use suitable vocabulary for my audience. LIT 2-06a</a:t>
            </a:r>
          </a:p>
          <a:p>
            <a:r>
              <a:rPr lang="en-US"/>
              <a:t>� I can show my understanding of what I listen to or watch by responding to literal, inferential, evaluative and other types of questions, and by asking different kinds of questions of my own. LIT 2-07a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3/24/25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4.xml"/><Relationship Id="rId3" Type="http://schemas.openxmlformats.org/officeDocument/2006/relationships/slide" Target="slide13.xml"/><Relationship Id="rId7" Type="http://schemas.openxmlformats.org/officeDocument/2006/relationships/image" Target="../media/image20.svg"/><Relationship Id="rId12" Type="http://schemas.openxmlformats.org/officeDocument/2006/relationships/image" Target="../media/image24.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slide" Target="slide15.xml"/><Relationship Id="rId15" Type="http://schemas.openxmlformats.org/officeDocument/2006/relationships/image" Target="../media/image26.svg"/><Relationship Id="rId10" Type="http://schemas.openxmlformats.org/officeDocument/2006/relationships/image" Target="../media/image22.svg"/><Relationship Id="rId4" Type="http://schemas.openxmlformats.org/officeDocument/2006/relationships/image" Target="../media/image18.png"/><Relationship Id="rId9" Type="http://schemas.openxmlformats.org/officeDocument/2006/relationships/image" Target="../media/image21.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8.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slide" Target="slide11.xml"/><Relationship Id="rId5" Type="http://schemas.openxmlformats.org/officeDocument/2006/relationships/image" Target="../media/image20.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www.visiblefictions.co"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hyperlink" Target="http://www.visiblefictions.co" TargetMode="External"/><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4.sv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36.svg"/><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image" Target="../media/image18.png"/><Relationship Id="rId21" Type="http://schemas.openxmlformats.org/officeDocument/2006/relationships/image" Target="../media/image52.svg"/><Relationship Id="rId7" Type="http://schemas.openxmlformats.org/officeDocument/2006/relationships/image" Target="../media/image38.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image" Target="../media/image7.jpeg"/><Relationship Id="rId16" Type="http://schemas.openxmlformats.org/officeDocument/2006/relationships/image" Target="../media/image47.png"/><Relationship Id="rId20"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37.png"/><Relationship Id="rId11" Type="http://schemas.openxmlformats.org/officeDocument/2006/relationships/image" Target="../media/image42.svg"/><Relationship Id="rId5" Type="http://schemas.openxmlformats.org/officeDocument/2006/relationships/image" Target="../media/image36.svg"/><Relationship Id="rId15" Type="http://schemas.openxmlformats.org/officeDocument/2006/relationships/image" Target="../media/image46.svg"/><Relationship Id="rId10" Type="http://schemas.openxmlformats.org/officeDocument/2006/relationships/image" Target="../media/image41.png"/><Relationship Id="rId19" Type="http://schemas.openxmlformats.org/officeDocument/2006/relationships/image" Target="../media/image50.svg"/><Relationship Id="rId4" Type="http://schemas.openxmlformats.org/officeDocument/2006/relationships/image" Target="../media/image35.png"/><Relationship Id="rId9" Type="http://schemas.openxmlformats.org/officeDocument/2006/relationships/image" Target="../media/image40.svg"/><Relationship Id="rId1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www.visiblefictions.co"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8" Type="http://schemas.openxmlformats.org/officeDocument/2006/relationships/hyperlink" Target="http://www.visiblefictions.co" TargetMode="External"/><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54.sv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18.png"/><Relationship Id="rId7" Type="http://schemas.openxmlformats.org/officeDocument/2006/relationships/image" Target="../media/image53.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10" Type="http://schemas.openxmlformats.org/officeDocument/2006/relationships/image" Target="../media/image58.svg"/><Relationship Id="rId4" Type="http://schemas.openxmlformats.org/officeDocument/2006/relationships/hyperlink" Target="https://www.scotsman.com/arts-and-culture/theatre-and-stage/theatre-reviews-love-the-sinner-clunk-4142458" TargetMode="External"/><Relationship Id="rId9"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www.visiblefictions.co"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hyperlink" Target="http://www.visiblefictions.co" TargetMode="External"/><Relationship Id="rId3" Type="http://schemas.openxmlformats.org/officeDocument/2006/relationships/image" Target="../media/image13.pn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hyperlink" Target="http://www.visiblefictions.co" TargetMode="External"/><Relationship Id="rId3" Type="http://schemas.openxmlformats.org/officeDocument/2006/relationships/image" Target="../media/image7.jpe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6.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0692000" cy="7560000"/>
            <a:chOff x="0" y="0"/>
            <a:chExt cx="5369503" cy="3796618"/>
          </a:xfrm>
        </p:grpSpPr>
        <p:sp>
          <p:nvSpPr>
            <p:cNvPr id="3" name="Freeform 3"/>
            <p:cNvSpPr/>
            <p:nvPr/>
          </p:nvSpPr>
          <p:spPr>
            <a:xfrm>
              <a:off x="0" y="0"/>
              <a:ext cx="5369503" cy="3796618"/>
            </a:xfrm>
            <a:custGeom>
              <a:avLst/>
              <a:gdLst/>
              <a:ahLst/>
              <a:cxnLst/>
              <a:rect l="l" t="t" r="r" b="b"/>
              <a:pathLst>
                <a:path w="5369503" h="3796618">
                  <a:moveTo>
                    <a:pt x="0" y="0"/>
                  </a:moveTo>
                  <a:lnTo>
                    <a:pt x="5369503" y="0"/>
                  </a:lnTo>
                  <a:lnTo>
                    <a:pt x="5369503" y="3796618"/>
                  </a:lnTo>
                  <a:lnTo>
                    <a:pt x="0" y="3796618"/>
                  </a:lnTo>
                  <a:close/>
                </a:path>
              </a:pathLst>
            </a:custGeom>
            <a:solidFill>
              <a:srgbClr val="FBD816"/>
            </a:solidFill>
          </p:spPr>
          <p:txBody>
            <a:bodyPr/>
            <a:lstStyle/>
            <a:p>
              <a:endParaRPr lang="en-US"/>
            </a:p>
          </p:txBody>
        </p:sp>
        <p:sp>
          <p:nvSpPr>
            <p:cNvPr id="4" name="TextBox 4"/>
            <p:cNvSpPr txBox="1"/>
            <p:nvPr/>
          </p:nvSpPr>
          <p:spPr>
            <a:xfrm>
              <a:off x="0" y="-38100"/>
              <a:ext cx="5369503" cy="3834718"/>
            </a:xfrm>
            <a:prstGeom prst="rect">
              <a:avLst/>
            </a:prstGeom>
          </p:spPr>
          <p:txBody>
            <a:bodyPr lIns="36252" tIns="36252" rIns="36252" bIns="36252" rtlCol="0" anchor="ctr"/>
            <a:lstStyle/>
            <a:p>
              <a:pPr algn="ctr">
                <a:lnSpc>
                  <a:spcPts val="1398"/>
                </a:lnSpc>
              </a:pPr>
              <a:endParaRPr/>
            </a:p>
          </p:txBody>
        </p:sp>
      </p:grpSp>
      <p:sp>
        <p:nvSpPr>
          <p:cNvPr id="5" name="Freeform 5"/>
          <p:cNvSpPr/>
          <p:nvPr/>
        </p:nvSpPr>
        <p:spPr>
          <a:xfrm>
            <a:off x="3919348" y="6432992"/>
            <a:ext cx="2853305" cy="518137"/>
          </a:xfrm>
          <a:custGeom>
            <a:avLst/>
            <a:gdLst/>
            <a:ahLst/>
            <a:cxnLst/>
            <a:rect l="l" t="t" r="r" b="b"/>
            <a:pathLst>
              <a:path w="2853305" h="518137">
                <a:moveTo>
                  <a:pt x="0" y="0"/>
                </a:moveTo>
                <a:lnTo>
                  <a:pt x="2853304" y="0"/>
                </a:lnTo>
                <a:lnTo>
                  <a:pt x="2853304" y="518137"/>
                </a:lnTo>
                <a:lnTo>
                  <a:pt x="0" y="518137"/>
                </a:lnTo>
                <a:lnTo>
                  <a:pt x="0" y="0"/>
                </a:lnTo>
                <a:close/>
              </a:path>
            </a:pathLst>
          </a:custGeom>
          <a:blipFill>
            <a:blip r:embed="rId2"/>
            <a:stretch>
              <a:fillRect/>
            </a:stretch>
          </a:blipFill>
        </p:spPr>
        <p:txBody>
          <a:bodyPr/>
          <a:lstStyle/>
          <a:p>
            <a:endParaRPr lang="en-US"/>
          </a:p>
        </p:txBody>
      </p:sp>
      <p:sp>
        <p:nvSpPr>
          <p:cNvPr id="6" name="Freeform 6"/>
          <p:cNvSpPr/>
          <p:nvPr/>
        </p:nvSpPr>
        <p:spPr>
          <a:xfrm>
            <a:off x="621023" y="6141138"/>
            <a:ext cx="6596650" cy="1101845"/>
          </a:xfrm>
          <a:custGeom>
            <a:avLst/>
            <a:gdLst/>
            <a:ahLst/>
            <a:cxnLst/>
            <a:rect l="l" t="t" r="r" b="b"/>
            <a:pathLst>
              <a:path w="6596650" h="1101845">
                <a:moveTo>
                  <a:pt x="0" y="0"/>
                </a:moveTo>
                <a:lnTo>
                  <a:pt x="6596650" y="0"/>
                </a:lnTo>
                <a:lnTo>
                  <a:pt x="6596650" y="1101845"/>
                </a:lnTo>
                <a:lnTo>
                  <a:pt x="0" y="1101845"/>
                </a:lnTo>
                <a:lnTo>
                  <a:pt x="0" y="0"/>
                </a:lnTo>
                <a:close/>
              </a:path>
            </a:pathLst>
          </a:custGeom>
          <a:blipFill>
            <a:blip r:embed="rId3"/>
            <a:stretch>
              <a:fillRect t="-2179" b="-2179"/>
            </a:stretch>
          </a:blipFill>
        </p:spPr>
        <p:txBody>
          <a:bodyPr/>
          <a:lstStyle/>
          <a:p>
            <a:endParaRPr lang="en-US"/>
          </a:p>
        </p:txBody>
      </p:sp>
      <p:sp>
        <p:nvSpPr>
          <p:cNvPr id="7" name="TextBox 7"/>
          <p:cNvSpPr txBox="1"/>
          <p:nvPr/>
        </p:nvSpPr>
        <p:spPr>
          <a:xfrm>
            <a:off x="756000" y="603600"/>
            <a:ext cx="4888332" cy="718880"/>
          </a:xfrm>
          <a:prstGeom prst="rect">
            <a:avLst/>
          </a:prstGeom>
        </p:spPr>
        <p:txBody>
          <a:bodyPr lIns="0" tIns="0" rIns="0" bIns="0" rtlCol="0" anchor="t">
            <a:spAutoFit/>
          </a:bodyPr>
          <a:lstStyle/>
          <a:p>
            <a:pPr algn="l">
              <a:lnSpc>
                <a:spcPts val="5230"/>
              </a:lnSpc>
              <a:spcBef>
                <a:spcPct val="0"/>
              </a:spcBef>
            </a:pPr>
            <a:r>
              <a:rPr lang="en-US" sz="3735" dirty="0">
                <a:solidFill>
                  <a:srgbClr val="000000"/>
                </a:solidFill>
                <a:latin typeface="Gill Sans Light"/>
                <a:ea typeface="Gill Sans Light"/>
                <a:cs typeface="Gill Sans Light"/>
                <a:sym typeface="Gill Sans Light"/>
              </a:rPr>
              <a:t>Hello!</a:t>
            </a:r>
          </a:p>
        </p:txBody>
      </p:sp>
      <p:sp>
        <p:nvSpPr>
          <p:cNvPr id="8" name="TextBox 8"/>
          <p:cNvSpPr txBox="1"/>
          <p:nvPr/>
        </p:nvSpPr>
        <p:spPr>
          <a:xfrm>
            <a:off x="756000" y="1460126"/>
            <a:ext cx="4888332" cy="4687116"/>
          </a:xfrm>
          <a:prstGeom prst="rect">
            <a:avLst/>
          </a:prstGeom>
        </p:spPr>
        <p:txBody>
          <a:bodyPr lIns="0" tIns="0" rIns="0" bIns="0" rtlCol="0" anchor="t">
            <a:spAutoFit/>
          </a:bodyPr>
          <a:lstStyle/>
          <a:p>
            <a:pPr algn="l">
              <a:lnSpc>
                <a:spcPts val="5230"/>
              </a:lnSpc>
              <a:spcBef>
                <a:spcPct val="0"/>
              </a:spcBef>
            </a:pPr>
            <a:r>
              <a:rPr lang="en-US" sz="3735" dirty="0">
                <a:solidFill>
                  <a:srgbClr val="000000"/>
                </a:solidFill>
                <a:latin typeface="Gill Sans Light"/>
                <a:ea typeface="Gill Sans Light"/>
                <a:cs typeface="Gill Sans Light"/>
                <a:sym typeface="Gill Sans Light"/>
              </a:rPr>
              <a:t>We are Visible Fictions and we love telling stories in theatres, on screens, in parks, online, in your ears, on bikes… anywhere… everywhere.</a:t>
            </a:r>
          </a:p>
          <a:p>
            <a:pPr algn="l">
              <a:lnSpc>
                <a:spcPts val="5230"/>
              </a:lnSpc>
              <a:spcBef>
                <a:spcPct val="0"/>
              </a:spcBef>
            </a:pPr>
            <a:endParaRPr lang="en-US" sz="3735" dirty="0">
              <a:solidFill>
                <a:srgbClr val="000000"/>
              </a:solidFill>
              <a:latin typeface="Gill Sans Light"/>
              <a:ea typeface="Gill Sans Light"/>
              <a:cs typeface="Gill Sans Light"/>
              <a:sym typeface="Gill Sans Light"/>
            </a:endParaRPr>
          </a:p>
        </p:txBody>
      </p:sp>
      <p:sp>
        <p:nvSpPr>
          <p:cNvPr id="9" name="Freeform 9"/>
          <p:cNvSpPr/>
          <p:nvPr/>
        </p:nvSpPr>
        <p:spPr>
          <a:xfrm>
            <a:off x="8181293" y="756000"/>
            <a:ext cx="1754707" cy="3790601"/>
          </a:xfrm>
          <a:custGeom>
            <a:avLst/>
            <a:gdLst/>
            <a:ahLst/>
            <a:cxnLst/>
            <a:rect l="l" t="t" r="r" b="b"/>
            <a:pathLst>
              <a:path w="1754707" h="3790601">
                <a:moveTo>
                  <a:pt x="0" y="0"/>
                </a:moveTo>
                <a:lnTo>
                  <a:pt x="1754707" y="0"/>
                </a:lnTo>
                <a:lnTo>
                  <a:pt x="1754707" y="3790601"/>
                </a:lnTo>
                <a:lnTo>
                  <a:pt x="0" y="3790601"/>
                </a:lnTo>
                <a:lnTo>
                  <a:pt x="0" y="0"/>
                </a:lnTo>
                <a:close/>
              </a:path>
            </a:pathLst>
          </a:custGeom>
          <a:blipFill>
            <a:blip r:embed="rId4"/>
            <a:stretch>
              <a:fillRect l="-9958" t="-3457" r="-258424" b="-27172"/>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TextBox 9"/>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Task 1</a:t>
            </a:r>
          </a:p>
        </p:txBody>
      </p:sp>
      <p:sp>
        <p:nvSpPr>
          <p:cNvPr id="10" name="TextBox 10"/>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a:solidFill>
                  <a:srgbClr val="000000"/>
                </a:solidFill>
                <a:latin typeface="Gill Sans Light"/>
                <a:ea typeface="Gill Sans Light"/>
                <a:cs typeface="Gill Sans Light"/>
                <a:sym typeface="Gill Sans Light"/>
              </a:rPr>
              <a:t> As a whole class discuss...</a:t>
            </a:r>
          </a:p>
        </p:txBody>
      </p:sp>
      <p:sp>
        <p:nvSpPr>
          <p:cNvPr id="11" name="TextBox 11"/>
          <p:cNvSpPr txBox="1"/>
          <p:nvPr/>
        </p:nvSpPr>
        <p:spPr>
          <a:xfrm>
            <a:off x="464360" y="2930155"/>
            <a:ext cx="5898567"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What do you think of when you hear the word </a:t>
            </a:r>
            <a:r>
              <a:rPr lang="en-US" sz="1999" b="1" dirty="0">
                <a:solidFill>
                  <a:srgbClr val="000000"/>
                </a:solidFill>
                <a:latin typeface="Gill Sans Bold"/>
                <a:ea typeface="Gill Sans Bold"/>
                <a:cs typeface="Gill Sans Bold"/>
                <a:sym typeface="Gill Sans Bold"/>
              </a:rPr>
              <a:t>CLUNK</a:t>
            </a:r>
            <a:r>
              <a:rPr lang="en-US" sz="1999" dirty="0">
                <a:solidFill>
                  <a:srgbClr val="000000"/>
                </a:solidFill>
                <a:latin typeface="Gill Sans Light"/>
                <a:ea typeface="Gill Sans Light"/>
                <a:cs typeface="Gill Sans Light"/>
                <a:sym typeface="Gill Sans Light"/>
              </a:rPr>
              <a:t>?</a:t>
            </a:r>
          </a:p>
        </p:txBody>
      </p:sp>
      <p:sp>
        <p:nvSpPr>
          <p:cNvPr id="12" name="Freeform 12"/>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3" name="TextBox 13"/>
          <p:cNvSpPr txBox="1"/>
          <p:nvPr/>
        </p:nvSpPr>
        <p:spPr>
          <a:xfrm>
            <a:off x="464360" y="3474692"/>
            <a:ext cx="8253466"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Was the show what you expected?   Why?   If not, what did you expect?</a:t>
            </a:r>
          </a:p>
        </p:txBody>
      </p:sp>
      <p:sp>
        <p:nvSpPr>
          <p:cNvPr id="14" name="TextBox 14"/>
          <p:cNvSpPr txBox="1"/>
          <p:nvPr/>
        </p:nvSpPr>
        <p:spPr>
          <a:xfrm>
            <a:off x="464360" y="4075275"/>
            <a:ext cx="5400848"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What did you enjoy the most about the show? Why?</a:t>
            </a:r>
          </a:p>
        </p:txBody>
      </p:sp>
      <p:sp>
        <p:nvSpPr>
          <p:cNvPr id="15" name="TextBox 15"/>
          <p:cNvSpPr txBox="1"/>
          <p:nvPr/>
        </p:nvSpPr>
        <p:spPr>
          <a:xfrm>
            <a:off x="464360" y="4675858"/>
            <a:ext cx="5400848"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What did you enjoy the least about the show? Why?</a:t>
            </a:r>
          </a:p>
        </p:txBody>
      </p:sp>
      <p:sp>
        <p:nvSpPr>
          <p:cNvPr id="16" name="TextBox 16"/>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All About CLUNK! </a:t>
            </a:r>
          </a:p>
        </p:txBody>
      </p:sp>
      <p:sp>
        <p:nvSpPr>
          <p:cNvPr id="17" name="TextBox 17"/>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8" y="231802"/>
            <a:ext cx="10255242" cy="7217775"/>
            <a:chOff x="0" y="0"/>
            <a:chExt cx="3675247" cy="2586688"/>
          </a:xfrm>
        </p:grpSpPr>
        <p:sp>
          <p:nvSpPr>
            <p:cNvPr id="4" name="Freeform 4">
              <a:hlinkClick r:id="rId3" action="ppaction://hlinksldjump"/>
            </p:cNvPr>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4"/>
            <a:stretch>
              <a:fillRect l="-119" t="-183" r="-119" b="-181"/>
            </a:stretch>
          </a:blipFill>
        </p:spPr>
        <p:txBody>
          <a:bodyPr/>
          <a:lstStyle/>
          <a:p>
            <a:endParaRPr lang="en-US"/>
          </a:p>
        </p:txBody>
      </p:sp>
      <p:sp>
        <p:nvSpPr>
          <p:cNvPr id="10" name="Freeform 10">
            <a:hlinkClick r:id="rId5" action="ppaction://hlinksldjump"/>
          </p:cNvPr>
          <p:cNvSpPr/>
          <p:nvPr/>
        </p:nvSpPr>
        <p:spPr>
          <a:xfrm>
            <a:off x="7308932" y="5262259"/>
            <a:ext cx="1669741" cy="1632172"/>
          </a:xfrm>
          <a:custGeom>
            <a:avLst/>
            <a:gdLst/>
            <a:ahLst/>
            <a:cxnLst/>
            <a:rect l="l" t="t" r="r" b="b"/>
            <a:pathLst>
              <a:path w="1669741" h="1632172">
                <a:moveTo>
                  <a:pt x="0" y="0"/>
                </a:moveTo>
                <a:lnTo>
                  <a:pt x="1669741" y="0"/>
                </a:lnTo>
                <a:lnTo>
                  <a:pt x="1669741" y="1632171"/>
                </a:lnTo>
                <a:lnTo>
                  <a:pt x="0" y="16321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a:hlinkClick r:id="rId8" action="ppaction://hlinksldjump"/>
          </p:cNvPr>
          <p:cNvSpPr/>
          <p:nvPr/>
        </p:nvSpPr>
        <p:spPr>
          <a:xfrm>
            <a:off x="2753645" y="3025513"/>
            <a:ext cx="1405559" cy="1405559"/>
          </a:xfrm>
          <a:custGeom>
            <a:avLst/>
            <a:gdLst/>
            <a:ahLst/>
            <a:cxnLst/>
            <a:rect l="l" t="t" r="r" b="b"/>
            <a:pathLst>
              <a:path w="1405559" h="1405559">
                <a:moveTo>
                  <a:pt x="0" y="0"/>
                </a:moveTo>
                <a:lnTo>
                  <a:pt x="1405558" y="0"/>
                </a:lnTo>
                <a:lnTo>
                  <a:pt x="1405558" y="1405558"/>
                </a:lnTo>
                <a:lnTo>
                  <a:pt x="0" y="14055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7410113" y="3025513"/>
            <a:ext cx="1467378" cy="1530511"/>
          </a:xfrm>
          <a:custGeom>
            <a:avLst/>
            <a:gdLst/>
            <a:ahLst/>
            <a:cxnLst/>
            <a:rect l="l" t="t" r="r" b="b"/>
            <a:pathLst>
              <a:path w="1467378" h="1530511">
                <a:moveTo>
                  <a:pt x="0" y="0"/>
                </a:moveTo>
                <a:lnTo>
                  <a:pt x="1467378" y="0"/>
                </a:lnTo>
                <a:lnTo>
                  <a:pt x="1467378" y="1530512"/>
                </a:lnTo>
                <a:lnTo>
                  <a:pt x="0" y="15305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3" name="Freeform 13">
            <a:hlinkClick r:id="rId13" action="ppaction://hlinksldjump"/>
          </p:cNvPr>
          <p:cNvSpPr/>
          <p:nvPr/>
        </p:nvSpPr>
        <p:spPr>
          <a:xfrm>
            <a:off x="2456787" y="5329866"/>
            <a:ext cx="1999275" cy="1496957"/>
          </a:xfrm>
          <a:custGeom>
            <a:avLst/>
            <a:gdLst/>
            <a:ahLst/>
            <a:cxnLst/>
            <a:rect l="l" t="t" r="r" b="b"/>
            <a:pathLst>
              <a:path w="1999275" h="1496957">
                <a:moveTo>
                  <a:pt x="0" y="0"/>
                </a:moveTo>
                <a:lnTo>
                  <a:pt x="1999275" y="0"/>
                </a:lnTo>
                <a:lnTo>
                  <a:pt x="1999275" y="1496957"/>
                </a:lnTo>
                <a:lnTo>
                  <a:pt x="0" y="1496957"/>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TextBox 14"/>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In small groups or pairs, answer the following questions</a:t>
            </a:r>
          </a:p>
        </p:txBody>
      </p:sp>
      <p:sp>
        <p:nvSpPr>
          <p:cNvPr id="15" name="TextBox 15"/>
          <p:cNvSpPr txBox="1"/>
          <p:nvPr/>
        </p:nvSpPr>
        <p:spPr>
          <a:xfrm>
            <a:off x="650679" y="2703301"/>
            <a:ext cx="5400848" cy="269304"/>
          </a:xfrm>
          <a:prstGeom prst="rect">
            <a:avLst/>
          </a:prstGeom>
        </p:spPr>
        <p:txBody>
          <a:bodyPr lIns="0" tIns="0" rIns="0" bIns="0" rtlCol="0" anchor="t">
            <a:spAutoFit/>
          </a:bodyPr>
          <a:lstStyle/>
          <a:p>
            <a:pPr algn="ctr">
              <a:lnSpc>
                <a:spcPts val="2095"/>
              </a:lnSpc>
              <a:spcBef>
                <a:spcPct val="0"/>
              </a:spcBef>
            </a:pPr>
            <a:r>
              <a:rPr lang="en-US" sz="1999" b="1" dirty="0">
                <a:latin typeface="Gill Sans Bold"/>
                <a:ea typeface="Gill Sans Bold"/>
                <a:cs typeface="Gill Sans Bold"/>
                <a:sym typeface="Gill Sans Bold"/>
                <a:hlinkClick r:id="rId8" action="ppaction://hlinksldjump">
                  <a:extLst>
                    <a:ext uri="{A12FA001-AC4F-418D-AE19-62706E023703}">
                      <ahyp:hlinkClr xmlns:ahyp="http://schemas.microsoft.com/office/drawing/2018/hyperlinkcolor" val="tx"/>
                    </a:ext>
                  </a:extLst>
                </a:hlinkClick>
              </a:rPr>
              <a:t>CHARACTERS</a:t>
            </a:r>
            <a:endParaRPr lang="en-US" sz="1999" b="1" dirty="0">
              <a:latin typeface="Gill Sans Bold"/>
              <a:ea typeface="Gill Sans Bold"/>
              <a:cs typeface="Gill Sans Bold"/>
              <a:sym typeface="Gill Sans Bold"/>
            </a:endParaRPr>
          </a:p>
        </p:txBody>
      </p:sp>
      <p:sp>
        <p:nvSpPr>
          <p:cNvPr id="16" name="TextBox 16"/>
          <p:cNvSpPr txBox="1"/>
          <p:nvPr/>
        </p:nvSpPr>
        <p:spPr>
          <a:xfrm>
            <a:off x="5443379" y="2720205"/>
            <a:ext cx="5400848" cy="269304"/>
          </a:xfrm>
          <a:prstGeom prst="rect">
            <a:avLst/>
          </a:prstGeom>
        </p:spPr>
        <p:txBody>
          <a:bodyPr lIns="0" tIns="0" rIns="0" bIns="0" rtlCol="0" anchor="t">
            <a:spAutoFit/>
          </a:bodyPr>
          <a:lstStyle/>
          <a:p>
            <a:pPr algn="ctr">
              <a:lnSpc>
                <a:spcPts val="2095"/>
              </a:lnSpc>
              <a:spcBef>
                <a:spcPct val="0"/>
              </a:spcBef>
            </a:pPr>
            <a:r>
              <a:rPr lang="en-US" sz="1999" b="1" dirty="0">
                <a:latin typeface="Gill Sans Bold"/>
                <a:ea typeface="Gill Sans Bold"/>
                <a:cs typeface="Gill Sans Bold"/>
                <a:sym typeface="Gill Sans Bold"/>
                <a:hlinkClick r:id="rId3" action="ppaction://hlinksldjump">
                  <a:extLst>
                    <a:ext uri="{A12FA001-AC4F-418D-AE19-62706E023703}">
                      <ahyp:hlinkClr xmlns:ahyp="http://schemas.microsoft.com/office/drawing/2018/hyperlinkcolor" val="tx"/>
                    </a:ext>
                  </a:extLst>
                </a:hlinkClick>
              </a:rPr>
              <a:t>PLOT</a:t>
            </a:r>
            <a:r>
              <a:rPr lang="en-US" sz="1999" b="1" dirty="0">
                <a:solidFill>
                  <a:srgbClr val="000000"/>
                </a:solidFill>
                <a:latin typeface="Gill Sans Bold"/>
                <a:ea typeface="Gill Sans Bold"/>
                <a:cs typeface="Gill Sans Bold"/>
                <a:sym typeface="Gill Sans Bold"/>
              </a:rPr>
              <a:t> </a:t>
            </a:r>
          </a:p>
        </p:txBody>
      </p:sp>
      <p:sp>
        <p:nvSpPr>
          <p:cNvPr id="17" name="TextBox 17"/>
          <p:cNvSpPr txBox="1"/>
          <p:nvPr/>
        </p:nvSpPr>
        <p:spPr>
          <a:xfrm>
            <a:off x="650679" y="4910258"/>
            <a:ext cx="5400848" cy="269304"/>
          </a:xfrm>
          <a:prstGeom prst="rect">
            <a:avLst/>
          </a:prstGeom>
        </p:spPr>
        <p:txBody>
          <a:bodyPr lIns="0" tIns="0" rIns="0" bIns="0" rtlCol="0" anchor="t">
            <a:spAutoFit/>
          </a:bodyPr>
          <a:lstStyle/>
          <a:p>
            <a:pPr algn="ctr">
              <a:lnSpc>
                <a:spcPts val="2095"/>
              </a:lnSpc>
              <a:spcBef>
                <a:spcPct val="0"/>
              </a:spcBef>
            </a:pPr>
            <a:r>
              <a:rPr lang="en-US" sz="1999" b="1" u="sng" dirty="0">
                <a:latin typeface="Gill Sans Bold"/>
                <a:ea typeface="Gill Sans Bold"/>
                <a:cs typeface="Gill Sans Bold"/>
                <a:sym typeface="Gill Sans Bold"/>
              </a:rPr>
              <a:t>OVERALL </a:t>
            </a:r>
            <a:r>
              <a:rPr lang="en-US" sz="1999" b="1" u="sng" dirty="0">
                <a:latin typeface="Gill Sans Bold"/>
                <a:ea typeface="Gill Sans Bold"/>
                <a:cs typeface="Gill Sans Bold"/>
                <a:sym typeface="Gill Sans Bold"/>
                <a:hlinkClick r:id="rId13" action="ppaction://hlinksldjump">
                  <a:extLst>
                    <a:ext uri="{A12FA001-AC4F-418D-AE19-62706E023703}">
                      <ahyp:hlinkClr xmlns:ahyp="http://schemas.microsoft.com/office/drawing/2018/hyperlinkcolor" val="tx"/>
                    </a:ext>
                  </a:extLst>
                </a:hlinkClick>
              </a:rPr>
              <a:t>PERFORMANCE</a:t>
            </a:r>
            <a:endParaRPr lang="en-US" sz="1999" b="1" u="sng" dirty="0">
              <a:latin typeface="Gill Sans Bold"/>
              <a:ea typeface="Gill Sans Bold"/>
              <a:cs typeface="Gill Sans Bold"/>
              <a:sym typeface="Gill Sans Bold"/>
            </a:endParaRPr>
          </a:p>
        </p:txBody>
      </p:sp>
      <p:sp>
        <p:nvSpPr>
          <p:cNvPr id="18" name="TextBox 18"/>
          <p:cNvSpPr txBox="1"/>
          <p:nvPr/>
        </p:nvSpPr>
        <p:spPr>
          <a:xfrm>
            <a:off x="5346000" y="4910258"/>
            <a:ext cx="5400848" cy="269304"/>
          </a:xfrm>
          <a:prstGeom prst="rect">
            <a:avLst/>
          </a:prstGeom>
        </p:spPr>
        <p:txBody>
          <a:bodyPr lIns="0" tIns="0" rIns="0" bIns="0" rtlCol="0" anchor="t">
            <a:spAutoFit/>
          </a:bodyPr>
          <a:lstStyle/>
          <a:p>
            <a:pPr algn="ctr">
              <a:lnSpc>
                <a:spcPts val="2095"/>
              </a:lnSpc>
              <a:spcBef>
                <a:spcPct val="0"/>
              </a:spcBef>
            </a:pPr>
            <a:r>
              <a:rPr lang="en-US" sz="1999" b="1" u="sng" dirty="0">
                <a:latin typeface="Gill Sans Bold"/>
                <a:ea typeface="Gill Sans Bold"/>
                <a:cs typeface="Gill Sans Bold"/>
                <a:sym typeface="Gill Sans Bold"/>
                <a:hlinkClick r:id="rId5" action="ppaction://hlinksldjump">
                  <a:extLst>
                    <a:ext uri="{A12FA001-AC4F-418D-AE19-62706E023703}">
                      <ahyp:hlinkClr xmlns:ahyp="http://schemas.microsoft.com/office/drawing/2018/hyperlinkcolor" val="tx"/>
                    </a:ext>
                  </a:extLst>
                </a:hlinkClick>
              </a:rPr>
              <a:t>CHALLENGE</a:t>
            </a:r>
            <a:r>
              <a:rPr lang="en-US" sz="1999" b="1" u="sng" dirty="0">
                <a:latin typeface="Gill Sans Bold"/>
                <a:ea typeface="Gill Sans Bold"/>
                <a:cs typeface="Gill Sans Bold"/>
                <a:sym typeface="Gill Sans Bold"/>
              </a:rPr>
              <a:t> </a:t>
            </a:r>
            <a:r>
              <a:rPr lang="en-US" sz="1999" b="1" u="sng" dirty="0">
                <a:solidFill>
                  <a:srgbClr val="000000"/>
                </a:solidFill>
                <a:latin typeface="Gill Sans Bold"/>
                <a:ea typeface="Gill Sans Bold"/>
                <a:cs typeface="Gill Sans Bold"/>
                <a:sym typeface="Gill Sans Bold"/>
              </a:rPr>
              <a:t>TIME</a:t>
            </a:r>
          </a:p>
        </p:txBody>
      </p:sp>
      <p:sp>
        <p:nvSpPr>
          <p:cNvPr id="19" name="TextBox 19"/>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All About CLUNK! </a:t>
            </a:r>
          </a:p>
        </p:txBody>
      </p:sp>
      <p:sp>
        <p:nvSpPr>
          <p:cNvPr id="20" name="TextBox 20"/>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Task 2</a:t>
            </a:r>
          </a:p>
        </p:txBody>
      </p:sp>
      <p:sp>
        <p:nvSpPr>
          <p:cNvPr id="21" name="TextBox 21"/>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TextBox 9"/>
          <p:cNvSpPr txBox="1"/>
          <p:nvPr/>
        </p:nvSpPr>
        <p:spPr>
          <a:xfrm>
            <a:off x="464360" y="2552661"/>
            <a:ext cx="9471640" cy="4420108"/>
          </a:xfrm>
          <a:prstGeom prst="rect">
            <a:avLst/>
          </a:prstGeom>
        </p:spPr>
        <p:txBody>
          <a:bodyPr lIns="0" tIns="0" rIns="0" bIns="0" rtlCol="0" anchor="t">
            <a:spAutoFit/>
          </a:bodyPr>
          <a:lstStyle/>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Who did we meet?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What did they do?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Where did they go?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When did this happen?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Why did the character feel or act the way they did?</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 How did they make us feel, did we like then or not?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Which character did you like the best?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What made them your </a:t>
            </a:r>
            <a:r>
              <a:rPr lang="en-GB" sz="2000" noProof="0" dirty="0">
                <a:solidFill>
                  <a:srgbClr val="000000"/>
                </a:solidFill>
                <a:latin typeface="Gill Sans Light"/>
                <a:ea typeface="Gill Sans Light"/>
                <a:cs typeface="Gill Sans Light"/>
                <a:sym typeface="Gill Sans Light"/>
              </a:rPr>
              <a:t>favourite</a:t>
            </a:r>
            <a:r>
              <a:rPr lang="en-US" sz="2000" dirty="0">
                <a:solidFill>
                  <a:srgbClr val="000000"/>
                </a:solidFill>
                <a:latin typeface="Gill Sans Light"/>
                <a:ea typeface="Gill Sans Light"/>
                <a:cs typeface="Gill Sans Light"/>
                <a:sym typeface="Gill Sans Light"/>
              </a:rPr>
              <a:t>?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spcBef>
                <a:spcPct val="0"/>
              </a:spcBef>
              <a:buFont typeface="Arial"/>
              <a:buChar char="•"/>
            </a:pPr>
            <a:r>
              <a:rPr lang="en-US" sz="2000" dirty="0">
                <a:solidFill>
                  <a:srgbClr val="000000"/>
                </a:solidFill>
                <a:latin typeface="Gill Sans Light"/>
                <a:ea typeface="Gill Sans Light"/>
                <a:cs typeface="Gill Sans Light"/>
                <a:sym typeface="Gill Sans Light"/>
              </a:rPr>
              <a:t>Is there anything you’d like to know about this character that wasn’t told in the show? </a:t>
            </a:r>
          </a:p>
        </p:txBody>
      </p:sp>
      <p:sp>
        <p:nvSpPr>
          <p:cNvPr id="10" name="Freeform 10"/>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3"/>
            <a:stretch>
              <a:fillRect/>
            </a:stretch>
          </a:blipFill>
        </p:spPr>
        <p:txBody>
          <a:bodyPr/>
          <a:lstStyle/>
          <a:p>
            <a:endParaRPr lang="en-US" dirty="0"/>
          </a:p>
        </p:txBody>
      </p:sp>
      <p:sp>
        <p:nvSpPr>
          <p:cNvPr id="11" name="Freeform 11"/>
          <p:cNvSpPr/>
          <p:nvPr/>
        </p:nvSpPr>
        <p:spPr>
          <a:xfrm>
            <a:off x="9418067" y="98023"/>
            <a:ext cx="1055554" cy="1055554"/>
          </a:xfrm>
          <a:custGeom>
            <a:avLst/>
            <a:gdLst/>
            <a:ahLst/>
            <a:cxnLst/>
            <a:rect l="l" t="t" r="r" b="b"/>
            <a:pathLst>
              <a:path w="1055554" h="1055554">
                <a:moveTo>
                  <a:pt x="0" y="0"/>
                </a:moveTo>
                <a:lnTo>
                  <a:pt x="1055554" y="0"/>
                </a:lnTo>
                <a:lnTo>
                  <a:pt x="1055554" y="1055554"/>
                </a:lnTo>
                <a:lnTo>
                  <a:pt x="0" y="10555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474204" y="1361879"/>
            <a:ext cx="9471640" cy="387350"/>
          </a:xfrm>
          <a:prstGeom prst="rect">
            <a:avLst/>
          </a:prstGeom>
        </p:spPr>
        <p:txBody>
          <a:bodyPr lIns="0" tIns="0" rIns="0" bIns="0" rtlCol="0" anchor="t">
            <a:spAutoFit/>
          </a:bodyPr>
          <a:lstStyle/>
          <a:p>
            <a:pPr algn="ctr">
              <a:lnSpc>
                <a:spcPts val="2800"/>
              </a:lnSpc>
            </a:pPr>
            <a:r>
              <a:rPr lang="en-US" sz="2000" b="1">
                <a:solidFill>
                  <a:srgbClr val="000000"/>
                </a:solidFill>
                <a:latin typeface="Gill Sans Bold"/>
                <a:ea typeface="Gill Sans Bold"/>
                <a:cs typeface="Gill Sans Bold"/>
                <a:sym typeface="Gill Sans Bold"/>
              </a:rPr>
              <a:t>CHARACTERS</a:t>
            </a:r>
          </a:p>
        </p:txBody>
      </p:sp>
      <p:sp>
        <p:nvSpPr>
          <p:cNvPr id="13" name="TextBox 13"/>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In small groups or pairs, answer the following</a:t>
            </a:r>
          </a:p>
        </p:txBody>
      </p:sp>
      <p:sp>
        <p:nvSpPr>
          <p:cNvPr id="14" name="TextBox 14"/>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All About CLUNK! </a:t>
            </a:r>
          </a:p>
        </p:txBody>
      </p:sp>
      <p:sp>
        <p:nvSpPr>
          <p:cNvPr id="15" name="TextBox 15"/>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3.</a:t>
            </a:r>
          </a:p>
        </p:txBody>
      </p:sp>
      <p:sp>
        <p:nvSpPr>
          <p:cNvPr id="16" name="Freeform 16">
            <a:hlinkClick r:id="rId6" action="ppaction://hlinksldjump"/>
          </p:cNvPr>
          <p:cNvSpPr/>
          <p:nvPr/>
        </p:nvSpPr>
        <p:spPr>
          <a:xfrm>
            <a:off x="577035" y="6972769"/>
            <a:ext cx="357929" cy="325268"/>
          </a:xfrm>
          <a:custGeom>
            <a:avLst/>
            <a:gdLst/>
            <a:ahLst/>
            <a:cxnLst/>
            <a:rect l="l" t="t" r="r" b="b"/>
            <a:pathLst>
              <a:path w="357929" h="325268">
                <a:moveTo>
                  <a:pt x="0" y="0"/>
                </a:moveTo>
                <a:lnTo>
                  <a:pt x="357930" y="0"/>
                </a:lnTo>
                <a:lnTo>
                  <a:pt x="357930" y="325268"/>
                </a:lnTo>
                <a:lnTo>
                  <a:pt x="0" y="325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TextBox 9"/>
          <p:cNvSpPr txBox="1"/>
          <p:nvPr/>
        </p:nvSpPr>
        <p:spPr>
          <a:xfrm>
            <a:off x="464360" y="2552661"/>
            <a:ext cx="9471640" cy="4039567"/>
          </a:xfrm>
          <a:prstGeom prst="rect">
            <a:avLst/>
          </a:prstGeom>
        </p:spPr>
        <p:txBody>
          <a:bodyPr lIns="0" tIns="0" rIns="0" bIns="0" rtlCol="0" anchor="t">
            <a:spAutoFit/>
          </a:bodyPr>
          <a:lstStyle/>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Who did the story follow?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What was the story about?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Where did the story take place?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When was the story set?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Why did certain actions happen?</a:t>
            </a:r>
          </a:p>
          <a:p>
            <a:pPr algn="l">
              <a:lnSpc>
                <a:spcPts val="2096"/>
              </a:lnSpc>
            </a:pPr>
            <a:r>
              <a:rPr lang="en-US" sz="2000" dirty="0">
                <a:solidFill>
                  <a:srgbClr val="000000"/>
                </a:solidFill>
                <a:latin typeface="Gill Sans Light"/>
                <a:ea typeface="Gill Sans Light"/>
                <a:cs typeface="Gill Sans Light"/>
                <a:sym typeface="Gill Sans Light"/>
              </a:rPr>
              <a:t> </a:t>
            </a: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How did it make us feel overall?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How did specific moments, make us fee?</a:t>
            </a:r>
          </a:p>
          <a:p>
            <a:pPr marL="863601" lvl="2" indent="-287867" algn="l">
              <a:lnSpc>
                <a:spcPts val="2096"/>
              </a:lnSpc>
              <a:buFont typeface="Arial"/>
              <a:buChar char="⚬"/>
            </a:pPr>
            <a:r>
              <a:rPr lang="en-US" sz="2000" dirty="0">
                <a:solidFill>
                  <a:srgbClr val="000000"/>
                </a:solidFill>
                <a:latin typeface="Gill Sans Light"/>
                <a:ea typeface="Gill Sans Light"/>
                <a:cs typeface="Gill Sans Light"/>
                <a:sym typeface="Gill Sans Light"/>
              </a:rPr>
              <a:t>like when Clunk fell out Andy’s ear.</a:t>
            </a:r>
          </a:p>
          <a:p>
            <a:pPr marL="863601" lvl="2" indent="-287867" algn="l">
              <a:lnSpc>
                <a:spcPts val="2096"/>
              </a:lnSpc>
              <a:buFont typeface="Arial"/>
              <a:buChar char="⚬"/>
            </a:pPr>
            <a:r>
              <a:rPr lang="en-US" sz="2000" dirty="0">
                <a:solidFill>
                  <a:srgbClr val="000000"/>
                </a:solidFill>
                <a:latin typeface="Gill Sans Light"/>
                <a:ea typeface="Gill Sans Light"/>
                <a:cs typeface="Gill Sans Light"/>
                <a:sym typeface="Gill Sans Light"/>
              </a:rPr>
              <a:t>when Andy wakes up after the electrocution. </a:t>
            </a:r>
          </a:p>
        </p:txBody>
      </p:sp>
      <p:sp>
        <p:nvSpPr>
          <p:cNvPr id="10" name="Freeform 10"/>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3"/>
            <a:stretch>
              <a:fillRect/>
            </a:stretch>
          </a:blipFill>
        </p:spPr>
        <p:txBody>
          <a:bodyPr/>
          <a:lstStyle/>
          <a:p>
            <a:endParaRPr lang="en-US"/>
          </a:p>
        </p:txBody>
      </p:sp>
      <p:sp>
        <p:nvSpPr>
          <p:cNvPr id="11" name="TextBox 11"/>
          <p:cNvSpPr txBox="1"/>
          <p:nvPr/>
        </p:nvSpPr>
        <p:spPr>
          <a:xfrm>
            <a:off x="464360" y="1361879"/>
            <a:ext cx="9471640" cy="387350"/>
          </a:xfrm>
          <a:prstGeom prst="rect">
            <a:avLst/>
          </a:prstGeom>
        </p:spPr>
        <p:txBody>
          <a:bodyPr lIns="0" tIns="0" rIns="0" bIns="0" rtlCol="0" anchor="t">
            <a:spAutoFit/>
          </a:bodyPr>
          <a:lstStyle/>
          <a:p>
            <a:pPr algn="ctr">
              <a:lnSpc>
                <a:spcPts val="2800"/>
              </a:lnSpc>
            </a:pPr>
            <a:r>
              <a:rPr lang="en-US" sz="2000" b="1">
                <a:solidFill>
                  <a:srgbClr val="000000"/>
                </a:solidFill>
                <a:latin typeface="Gill Sans Bold"/>
                <a:ea typeface="Gill Sans Bold"/>
                <a:cs typeface="Gill Sans Bold"/>
                <a:sym typeface="Gill Sans Bold"/>
              </a:rPr>
              <a:t>PLOT</a:t>
            </a:r>
          </a:p>
        </p:txBody>
      </p:sp>
      <p:sp>
        <p:nvSpPr>
          <p:cNvPr id="12" name="TextBox 12"/>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a:solidFill>
                  <a:srgbClr val="000000"/>
                </a:solidFill>
                <a:latin typeface="Gill Sans Light"/>
                <a:ea typeface="Gill Sans Light"/>
                <a:cs typeface="Gill Sans Light"/>
                <a:sym typeface="Gill Sans Light"/>
              </a:rPr>
              <a:t>In small groups or pairs, answer the following</a:t>
            </a:r>
          </a:p>
        </p:txBody>
      </p:sp>
      <p:sp>
        <p:nvSpPr>
          <p:cNvPr id="13" name="Freeform 13"/>
          <p:cNvSpPr/>
          <p:nvPr/>
        </p:nvSpPr>
        <p:spPr>
          <a:xfrm>
            <a:off x="9512132" y="150720"/>
            <a:ext cx="961489" cy="1002857"/>
          </a:xfrm>
          <a:custGeom>
            <a:avLst/>
            <a:gdLst/>
            <a:ahLst/>
            <a:cxnLst/>
            <a:rect l="l" t="t" r="r" b="b"/>
            <a:pathLst>
              <a:path w="961489" h="1002857">
                <a:moveTo>
                  <a:pt x="0" y="0"/>
                </a:moveTo>
                <a:lnTo>
                  <a:pt x="961489" y="0"/>
                </a:lnTo>
                <a:lnTo>
                  <a:pt x="961489" y="1002857"/>
                </a:lnTo>
                <a:lnTo>
                  <a:pt x="0" y="1002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All About CLUNK! </a:t>
            </a:r>
          </a:p>
        </p:txBody>
      </p:sp>
      <p:sp>
        <p:nvSpPr>
          <p:cNvPr id="15" name="TextBox 15"/>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4.</a:t>
            </a:r>
          </a:p>
        </p:txBody>
      </p:sp>
      <p:sp>
        <p:nvSpPr>
          <p:cNvPr id="16" name="Freeform 16">
            <a:hlinkClick r:id="rId6" action="ppaction://hlinksldjump"/>
          </p:cNvPr>
          <p:cNvSpPr/>
          <p:nvPr/>
        </p:nvSpPr>
        <p:spPr>
          <a:xfrm>
            <a:off x="577035" y="6972769"/>
            <a:ext cx="357929" cy="325268"/>
          </a:xfrm>
          <a:custGeom>
            <a:avLst/>
            <a:gdLst/>
            <a:ahLst/>
            <a:cxnLst/>
            <a:rect l="l" t="t" r="r" b="b"/>
            <a:pathLst>
              <a:path w="357929" h="325268">
                <a:moveTo>
                  <a:pt x="0" y="0"/>
                </a:moveTo>
                <a:lnTo>
                  <a:pt x="357930" y="0"/>
                </a:lnTo>
                <a:lnTo>
                  <a:pt x="357930" y="325268"/>
                </a:lnTo>
                <a:lnTo>
                  <a:pt x="0" y="325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TextBox 9"/>
          <p:cNvSpPr txBox="1"/>
          <p:nvPr/>
        </p:nvSpPr>
        <p:spPr>
          <a:xfrm>
            <a:off x="464360" y="2552661"/>
            <a:ext cx="9471640" cy="2877058"/>
          </a:xfrm>
          <a:prstGeom prst="rect">
            <a:avLst/>
          </a:prstGeom>
        </p:spPr>
        <p:txBody>
          <a:bodyPr lIns="0" tIns="0" rIns="0" bIns="0" rtlCol="0" anchor="t">
            <a:spAutoFit/>
          </a:bodyPr>
          <a:lstStyle/>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What did the show look like?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How did the show make us feel?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How was the show presented?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Did you like it or not – can you explain why?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Did anything surprise you in the performance? </a:t>
            </a:r>
          </a:p>
          <a:p>
            <a:pPr algn="l">
              <a:lnSpc>
                <a:spcPts val="2096"/>
              </a:lnSpc>
            </a:pPr>
            <a:endParaRPr lang="en-US" sz="2000" dirty="0">
              <a:solidFill>
                <a:srgbClr val="000000"/>
              </a:solidFill>
              <a:latin typeface="Gill Sans Light"/>
              <a:ea typeface="Gill Sans Light"/>
              <a:cs typeface="Gill Sans Light"/>
              <a:sym typeface="Gill Sans Light"/>
            </a:endParaRPr>
          </a:p>
          <a:p>
            <a:pPr marL="431801" lvl="1" indent="-215900" algn="l">
              <a:lnSpc>
                <a:spcPts val="2096"/>
              </a:lnSpc>
              <a:spcBef>
                <a:spcPct val="0"/>
              </a:spcBef>
              <a:buFont typeface="Arial"/>
              <a:buChar char="•"/>
            </a:pPr>
            <a:r>
              <a:rPr lang="en-US" sz="2000" dirty="0">
                <a:solidFill>
                  <a:srgbClr val="000000"/>
                </a:solidFill>
                <a:latin typeface="Gill Sans Light"/>
                <a:ea typeface="Gill Sans Light"/>
                <a:cs typeface="Gill Sans Light"/>
                <a:sym typeface="Gill Sans Light"/>
              </a:rPr>
              <a:t>Did the story remind you of anything that you have read, seen or heard before?</a:t>
            </a:r>
          </a:p>
        </p:txBody>
      </p:sp>
      <p:sp>
        <p:nvSpPr>
          <p:cNvPr id="10" name="Freeform 10"/>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3"/>
            <a:stretch>
              <a:fillRect/>
            </a:stretch>
          </a:blipFill>
        </p:spPr>
        <p:txBody>
          <a:bodyPr/>
          <a:lstStyle/>
          <a:p>
            <a:endParaRPr lang="en-US"/>
          </a:p>
        </p:txBody>
      </p:sp>
      <p:sp>
        <p:nvSpPr>
          <p:cNvPr id="11" name="TextBox 11"/>
          <p:cNvSpPr txBox="1"/>
          <p:nvPr/>
        </p:nvSpPr>
        <p:spPr>
          <a:xfrm>
            <a:off x="464360" y="1361879"/>
            <a:ext cx="9471640" cy="387350"/>
          </a:xfrm>
          <a:prstGeom prst="rect">
            <a:avLst/>
          </a:prstGeom>
        </p:spPr>
        <p:txBody>
          <a:bodyPr lIns="0" tIns="0" rIns="0" bIns="0" rtlCol="0" anchor="t">
            <a:spAutoFit/>
          </a:bodyPr>
          <a:lstStyle/>
          <a:p>
            <a:pPr algn="ctr">
              <a:lnSpc>
                <a:spcPts val="2800"/>
              </a:lnSpc>
            </a:pPr>
            <a:r>
              <a:rPr lang="en-US" sz="2000" b="1">
                <a:solidFill>
                  <a:srgbClr val="000000"/>
                </a:solidFill>
                <a:latin typeface="Gill Sans Bold"/>
                <a:ea typeface="Gill Sans Bold"/>
                <a:cs typeface="Gill Sans Bold"/>
                <a:sym typeface="Gill Sans Bold"/>
              </a:rPr>
              <a:t>OVERALL PERFORMANCE</a:t>
            </a:r>
          </a:p>
        </p:txBody>
      </p:sp>
      <p:sp>
        <p:nvSpPr>
          <p:cNvPr id="12" name="TextBox 12"/>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a:solidFill>
                  <a:srgbClr val="000000"/>
                </a:solidFill>
                <a:latin typeface="Gill Sans Light"/>
                <a:ea typeface="Gill Sans Light"/>
                <a:cs typeface="Gill Sans Light"/>
                <a:sym typeface="Gill Sans Light"/>
              </a:rPr>
              <a:t>In small groups or pairs, answer the following</a:t>
            </a:r>
          </a:p>
        </p:txBody>
      </p:sp>
      <p:sp>
        <p:nvSpPr>
          <p:cNvPr id="13" name="Freeform 13"/>
          <p:cNvSpPr/>
          <p:nvPr/>
        </p:nvSpPr>
        <p:spPr>
          <a:xfrm>
            <a:off x="9018125" y="63774"/>
            <a:ext cx="1455496" cy="1089802"/>
          </a:xfrm>
          <a:custGeom>
            <a:avLst/>
            <a:gdLst/>
            <a:ahLst/>
            <a:cxnLst/>
            <a:rect l="l" t="t" r="r" b="b"/>
            <a:pathLst>
              <a:path w="1455496" h="1089802">
                <a:moveTo>
                  <a:pt x="0" y="0"/>
                </a:moveTo>
                <a:lnTo>
                  <a:pt x="1455496" y="0"/>
                </a:lnTo>
                <a:lnTo>
                  <a:pt x="1455496" y="1089803"/>
                </a:lnTo>
                <a:lnTo>
                  <a:pt x="0" y="10898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All About CLUNK! </a:t>
            </a:r>
          </a:p>
        </p:txBody>
      </p:sp>
      <p:sp>
        <p:nvSpPr>
          <p:cNvPr id="15" name="TextBox 15"/>
          <p:cNvSpPr txBox="1"/>
          <p:nvPr/>
        </p:nvSpPr>
        <p:spPr>
          <a:xfrm rot="60000">
            <a:off x="339914" y="7078080"/>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5.</a:t>
            </a:r>
          </a:p>
        </p:txBody>
      </p:sp>
      <p:sp>
        <p:nvSpPr>
          <p:cNvPr id="16" name="Freeform 16">
            <a:hlinkClick r:id="rId6" action="ppaction://hlinksldjump"/>
          </p:cNvPr>
          <p:cNvSpPr/>
          <p:nvPr/>
        </p:nvSpPr>
        <p:spPr>
          <a:xfrm>
            <a:off x="577035" y="6972769"/>
            <a:ext cx="357929" cy="325268"/>
          </a:xfrm>
          <a:custGeom>
            <a:avLst/>
            <a:gdLst/>
            <a:ahLst/>
            <a:cxnLst/>
            <a:rect l="l" t="t" r="r" b="b"/>
            <a:pathLst>
              <a:path w="357929" h="325268">
                <a:moveTo>
                  <a:pt x="0" y="0"/>
                </a:moveTo>
                <a:lnTo>
                  <a:pt x="357930" y="0"/>
                </a:lnTo>
                <a:lnTo>
                  <a:pt x="357930" y="325268"/>
                </a:lnTo>
                <a:lnTo>
                  <a:pt x="0" y="325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19404"/>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TextBox 9"/>
          <p:cNvSpPr txBox="1"/>
          <p:nvPr/>
        </p:nvSpPr>
        <p:spPr>
          <a:xfrm>
            <a:off x="464360" y="2552661"/>
            <a:ext cx="9471640" cy="269304"/>
          </a:xfrm>
          <a:prstGeom prst="rect">
            <a:avLst/>
          </a:prstGeom>
        </p:spPr>
        <p:txBody>
          <a:bodyPr lIns="0" tIns="0" rIns="0" bIns="0" rtlCol="0" anchor="t">
            <a:spAutoFit/>
          </a:bodyPr>
          <a:lstStyle/>
          <a:p>
            <a:pPr algn="l">
              <a:lnSpc>
                <a:spcPts val="2096"/>
              </a:lnSpc>
            </a:pPr>
            <a:r>
              <a:rPr lang="en-US" sz="2000" dirty="0">
                <a:solidFill>
                  <a:srgbClr val="000000"/>
                </a:solidFill>
                <a:latin typeface="Gill Sans Light"/>
                <a:ea typeface="Gill Sans Light"/>
                <a:cs typeface="Gill Sans Light"/>
                <a:sym typeface="Gill Sans Light"/>
              </a:rPr>
              <a:t>Recreate the main story points in less than 2 minutes. </a:t>
            </a:r>
          </a:p>
        </p:txBody>
      </p:sp>
      <p:sp>
        <p:nvSpPr>
          <p:cNvPr id="10" name="Freeform 10"/>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3"/>
            <a:stretch>
              <a:fillRect/>
            </a:stretch>
          </a:blipFill>
        </p:spPr>
        <p:txBody>
          <a:bodyPr/>
          <a:lstStyle/>
          <a:p>
            <a:endParaRPr lang="en-US"/>
          </a:p>
        </p:txBody>
      </p:sp>
      <p:sp>
        <p:nvSpPr>
          <p:cNvPr id="11" name="Freeform 11"/>
          <p:cNvSpPr/>
          <p:nvPr/>
        </p:nvSpPr>
        <p:spPr>
          <a:xfrm>
            <a:off x="9385427" y="89867"/>
            <a:ext cx="1088194" cy="1063710"/>
          </a:xfrm>
          <a:custGeom>
            <a:avLst/>
            <a:gdLst/>
            <a:ahLst/>
            <a:cxnLst/>
            <a:rect l="l" t="t" r="r" b="b"/>
            <a:pathLst>
              <a:path w="1088194" h="1063710">
                <a:moveTo>
                  <a:pt x="0" y="0"/>
                </a:moveTo>
                <a:lnTo>
                  <a:pt x="1088194" y="0"/>
                </a:lnTo>
                <a:lnTo>
                  <a:pt x="1088194" y="1063710"/>
                </a:lnTo>
                <a:lnTo>
                  <a:pt x="0" y="10637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464360" y="1361879"/>
            <a:ext cx="9471640" cy="387350"/>
          </a:xfrm>
          <a:prstGeom prst="rect">
            <a:avLst/>
          </a:prstGeom>
        </p:spPr>
        <p:txBody>
          <a:bodyPr lIns="0" tIns="0" rIns="0" bIns="0" rtlCol="0" anchor="t">
            <a:spAutoFit/>
          </a:bodyPr>
          <a:lstStyle/>
          <a:p>
            <a:pPr algn="ctr">
              <a:lnSpc>
                <a:spcPts val="2800"/>
              </a:lnSpc>
            </a:pPr>
            <a:r>
              <a:rPr lang="en-US" sz="2000" b="1">
                <a:solidFill>
                  <a:srgbClr val="000000"/>
                </a:solidFill>
                <a:latin typeface="Gill Sans Bold"/>
                <a:ea typeface="Gill Sans Bold"/>
                <a:cs typeface="Gill Sans Bold"/>
                <a:sym typeface="Gill Sans Bold"/>
              </a:rPr>
              <a:t>CHALLENGE TIME</a:t>
            </a:r>
          </a:p>
        </p:txBody>
      </p:sp>
      <p:sp>
        <p:nvSpPr>
          <p:cNvPr id="13" name="TextBox 13"/>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In small groups or pairs...</a:t>
            </a:r>
          </a:p>
        </p:txBody>
      </p:sp>
      <p:sp>
        <p:nvSpPr>
          <p:cNvPr id="14" name="TextBox 14"/>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All About CLUNK! </a:t>
            </a:r>
          </a:p>
        </p:txBody>
      </p:sp>
      <p:sp>
        <p:nvSpPr>
          <p:cNvPr id="15" name="TextBox 15"/>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6.</a:t>
            </a:r>
          </a:p>
        </p:txBody>
      </p:sp>
      <p:sp>
        <p:nvSpPr>
          <p:cNvPr id="16" name="Freeform 16">
            <a:hlinkClick r:id="rId6" action="ppaction://hlinksldjump"/>
          </p:cNvPr>
          <p:cNvSpPr/>
          <p:nvPr/>
        </p:nvSpPr>
        <p:spPr>
          <a:xfrm>
            <a:off x="577035" y="6972769"/>
            <a:ext cx="357929" cy="325268"/>
          </a:xfrm>
          <a:custGeom>
            <a:avLst/>
            <a:gdLst/>
            <a:ahLst/>
            <a:cxnLst/>
            <a:rect l="l" t="t" r="r" b="b"/>
            <a:pathLst>
              <a:path w="357929" h="325268">
                <a:moveTo>
                  <a:pt x="0" y="0"/>
                </a:moveTo>
                <a:lnTo>
                  <a:pt x="357930" y="0"/>
                </a:lnTo>
                <a:lnTo>
                  <a:pt x="357930" y="325268"/>
                </a:lnTo>
                <a:lnTo>
                  <a:pt x="0" y="32526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TextBox 9">
            <a:extLst>
              <a:ext uri="{FF2B5EF4-FFF2-40B4-BE49-F238E27FC236}">
                <a16:creationId xmlns:a16="http://schemas.microsoft.com/office/drawing/2014/main" id="{ADC5AAE7-DA53-A899-CA4C-F1143887003F}"/>
              </a:ext>
            </a:extLst>
          </p:cNvPr>
          <p:cNvSpPr txBox="1"/>
          <p:nvPr/>
        </p:nvSpPr>
        <p:spPr>
          <a:xfrm>
            <a:off x="464360" y="2542070"/>
            <a:ext cx="9471640" cy="807913"/>
          </a:xfrm>
          <a:prstGeom prst="rect">
            <a:avLst/>
          </a:prstGeom>
        </p:spPr>
        <p:txBody>
          <a:bodyPr lIns="0" tIns="0" rIns="0" bIns="0" rtlCol="0" anchor="t">
            <a:spAutoFit/>
          </a:bodyPr>
          <a:lstStyle/>
          <a:p>
            <a:pPr algn="l">
              <a:lnSpc>
                <a:spcPts val="2096"/>
              </a:lnSpc>
            </a:pPr>
            <a:endParaRPr lang="en-US" sz="2000" dirty="0">
              <a:solidFill>
                <a:srgbClr val="000000"/>
              </a:solidFill>
              <a:latin typeface="Gill Sans Light"/>
              <a:ea typeface="Gill Sans Light"/>
              <a:cs typeface="Gill Sans Light"/>
              <a:sym typeface="Gill Sans Light"/>
            </a:endParaRPr>
          </a:p>
          <a:p>
            <a:pPr algn="l">
              <a:lnSpc>
                <a:spcPts val="2096"/>
              </a:lnSpc>
            </a:pPr>
            <a:endParaRPr lang="en-US" sz="2000" dirty="0">
              <a:solidFill>
                <a:srgbClr val="000000"/>
              </a:solidFill>
              <a:latin typeface="Gill Sans Light"/>
              <a:ea typeface="Gill Sans Light"/>
              <a:cs typeface="Gill Sans Light"/>
              <a:sym typeface="Gill Sans Light"/>
            </a:endParaRPr>
          </a:p>
          <a:p>
            <a:pPr algn="l">
              <a:lnSpc>
                <a:spcPts val="2096"/>
              </a:lnSpc>
            </a:pPr>
            <a:r>
              <a:rPr lang="en-US" sz="2000" dirty="0">
                <a:solidFill>
                  <a:srgbClr val="000000"/>
                </a:solidFill>
                <a:latin typeface="Gill Sans Light"/>
                <a:ea typeface="Gill Sans Light"/>
                <a:cs typeface="Gill Sans Light"/>
                <a:sym typeface="Gill Sans Light"/>
              </a:rPr>
              <a:t>You have 20 minutes to rehearse in a group / pairs and then present it back to the class. </a:t>
            </a:r>
          </a:p>
        </p:txBody>
      </p:sp>
      <p:sp>
        <p:nvSpPr>
          <p:cNvPr id="19" name="TextBox 9">
            <a:extLst>
              <a:ext uri="{FF2B5EF4-FFF2-40B4-BE49-F238E27FC236}">
                <a16:creationId xmlns:a16="http://schemas.microsoft.com/office/drawing/2014/main" id="{34E18857-DD70-8420-B248-5879538A41EE}"/>
              </a:ext>
            </a:extLst>
          </p:cNvPr>
          <p:cNvSpPr txBox="1"/>
          <p:nvPr/>
        </p:nvSpPr>
        <p:spPr>
          <a:xfrm>
            <a:off x="464360" y="3511366"/>
            <a:ext cx="9471640" cy="2154436"/>
          </a:xfrm>
          <a:prstGeom prst="rect">
            <a:avLst/>
          </a:prstGeom>
        </p:spPr>
        <p:txBody>
          <a:bodyPr lIns="0" tIns="0" rIns="0" bIns="0" rtlCol="0" anchor="t">
            <a:spAutoFit/>
          </a:bodyPr>
          <a:lstStyle/>
          <a:p>
            <a:pPr algn="l">
              <a:lnSpc>
                <a:spcPts val="2096"/>
              </a:lnSpc>
            </a:pPr>
            <a:endParaRPr lang="en-US" sz="2000" dirty="0">
              <a:solidFill>
                <a:srgbClr val="000000"/>
              </a:solidFill>
              <a:latin typeface="Gill Sans Light"/>
              <a:ea typeface="Gill Sans Light"/>
              <a:cs typeface="Gill Sans Light"/>
              <a:sym typeface="Gill Sans Light"/>
            </a:endParaRPr>
          </a:p>
          <a:p>
            <a:pPr algn="l">
              <a:lnSpc>
                <a:spcPts val="2096"/>
              </a:lnSpc>
            </a:pPr>
            <a:endParaRPr lang="en-US" sz="2000" dirty="0">
              <a:solidFill>
                <a:srgbClr val="000000"/>
              </a:solidFill>
              <a:latin typeface="Gill Sans Light"/>
              <a:ea typeface="Gill Sans Light"/>
              <a:cs typeface="Gill Sans Light"/>
              <a:sym typeface="Gill Sans Light"/>
            </a:endParaRPr>
          </a:p>
          <a:p>
            <a:pPr algn="l">
              <a:lnSpc>
                <a:spcPts val="2096"/>
              </a:lnSpc>
            </a:pPr>
            <a:endParaRPr lang="en-US" sz="2000" dirty="0">
              <a:solidFill>
                <a:srgbClr val="000000"/>
              </a:solidFill>
              <a:latin typeface="Gill Sans Light"/>
              <a:ea typeface="Gill Sans Light"/>
              <a:cs typeface="Gill Sans Light"/>
              <a:sym typeface="Gill Sans Light"/>
            </a:endParaRPr>
          </a:p>
          <a:p>
            <a:pPr algn="l">
              <a:lnSpc>
                <a:spcPts val="2096"/>
              </a:lnSpc>
            </a:pPr>
            <a:r>
              <a:rPr lang="en-US" sz="2000" b="1" dirty="0">
                <a:solidFill>
                  <a:srgbClr val="E6007D"/>
                </a:solidFill>
                <a:latin typeface="Gill Sans Bold"/>
                <a:ea typeface="Gill Sans Bold"/>
                <a:cs typeface="Gill Sans Bold"/>
                <a:sym typeface="Gill Sans Bold"/>
              </a:rPr>
              <a:t>HINTS</a:t>
            </a: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Start by agreeing on at least 5 key points in the story. </a:t>
            </a: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Make them into ‘frozen pictures’. </a:t>
            </a:r>
          </a:p>
          <a:p>
            <a:pPr marL="431801" lvl="1" indent="-215900" algn="l">
              <a:lnSpc>
                <a:spcPts val="2096"/>
              </a:lnSpc>
              <a:buFont typeface="Arial"/>
              <a:buChar char="•"/>
            </a:pPr>
            <a:r>
              <a:rPr lang="en-US" sz="2000" dirty="0">
                <a:solidFill>
                  <a:srgbClr val="000000"/>
                </a:solidFill>
                <a:latin typeface="Gill Sans Light"/>
                <a:ea typeface="Gill Sans Light"/>
                <a:cs typeface="Gill Sans Light"/>
                <a:sym typeface="Gill Sans Light"/>
              </a:rPr>
              <a:t>Then, the ‘frozen pictures’ can move from one image to another. </a:t>
            </a:r>
          </a:p>
          <a:p>
            <a:pPr marL="431801" lvl="1" indent="-215900" algn="l">
              <a:lnSpc>
                <a:spcPts val="2096"/>
              </a:lnSpc>
              <a:spcBef>
                <a:spcPct val="0"/>
              </a:spcBef>
              <a:buFont typeface="Arial"/>
              <a:buChar char="•"/>
            </a:pPr>
            <a:r>
              <a:rPr lang="en-US" sz="2000" dirty="0">
                <a:solidFill>
                  <a:srgbClr val="000000"/>
                </a:solidFill>
                <a:latin typeface="Gill Sans Light"/>
                <a:ea typeface="Gill Sans Light"/>
                <a:cs typeface="Gill Sans Light"/>
                <a:sym typeface="Gill Sans Light"/>
              </a:rPr>
              <a:t>After you have completed these steps, you can also add dialogue.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xEl>
                                              <p:pRg st="3" end="3"/>
                                            </p:txEl>
                                          </p:spTgt>
                                        </p:tgtEl>
                                        <p:attrNameLst>
                                          <p:attrName>style.visibility</p:attrName>
                                        </p:attrNameLst>
                                      </p:cBhvr>
                                      <p:to>
                                        <p:strVal val="visible"/>
                                      </p:to>
                                    </p:set>
                                    <p:animEffect transition="in" filter="fade">
                                      <p:cBhvr>
                                        <p:cTn id="17" dur="2000"/>
                                        <p:tgtEl>
                                          <p:spTgt spid="1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xEl>
                                              <p:pRg st="4" end="4"/>
                                            </p:txEl>
                                          </p:spTgt>
                                        </p:tgtEl>
                                        <p:attrNameLst>
                                          <p:attrName>style.visibility</p:attrName>
                                        </p:attrNameLst>
                                      </p:cBhvr>
                                      <p:to>
                                        <p:strVal val="visible"/>
                                      </p:to>
                                    </p:set>
                                    <p:animEffect transition="in" filter="fade">
                                      <p:cBhvr>
                                        <p:cTn id="22" dur="2000"/>
                                        <p:tgtEl>
                                          <p:spTgt spid="19">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5" end="5"/>
                                            </p:txEl>
                                          </p:spTgt>
                                        </p:tgtEl>
                                        <p:attrNameLst>
                                          <p:attrName>style.visibility</p:attrName>
                                        </p:attrNameLst>
                                      </p:cBhvr>
                                      <p:to>
                                        <p:strVal val="visible"/>
                                      </p:to>
                                    </p:set>
                                    <p:animEffect transition="in" filter="fade">
                                      <p:cBhvr>
                                        <p:cTn id="27" dur="2000"/>
                                        <p:tgtEl>
                                          <p:spTgt spid="19">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xEl>
                                              <p:pRg st="6" end="6"/>
                                            </p:txEl>
                                          </p:spTgt>
                                        </p:tgtEl>
                                        <p:attrNameLst>
                                          <p:attrName>style.visibility</p:attrName>
                                        </p:attrNameLst>
                                      </p:cBhvr>
                                      <p:to>
                                        <p:strVal val="visible"/>
                                      </p:to>
                                    </p:set>
                                    <p:animEffect transition="in" filter="fade">
                                      <p:cBhvr>
                                        <p:cTn id="32" dur="2000"/>
                                        <p:tgtEl>
                                          <p:spTgt spid="19">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9">
                                            <p:txEl>
                                              <p:pRg st="7" end="7"/>
                                            </p:txEl>
                                          </p:spTgt>
                                        </p:tgtEl>
                                        <p:attrNameLst>
                                          <p:attrName>style.visibility</p:attrName>
                                        </p:attrNameLst>
                                      </p:cBhvr>
                                      <p:to>
                                        <p:strVal val="visible"/>
                                      </p:to>
                                    </p:set>
                                    <p:animEffect transition="in" filter="fade">
                                      <p:cBhvr>
                                        <p:cTn id="37" dur="2000"/>
                                        <p:tgtEl>
                                          <p:spTgt spid="1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TextBox 9"/>
          <p:cNvSpPr txBox="1"/>
          <p:nvPr/>
        </p:nvSpPr>
        <p:spPr>
          <a:xfrm>
            <a:off x="938963" y="388812"/>
            <a:ext cx="8318877" cy="651012"/>
          </a:xfrm>
          <a:prstGeom prst="rect">
            <a:avLst/>
          </a:prstGeom>
        </p:spPr>
        <p:txBody>
          <a:bodyPr lIns="0" tIns="0" rIns="0" bIns="0" rtlCol="0" anchor="t">
            <a:spAutoFit/>
          </a:bodyPr>
          <a:lstStyle/>
          <a:p>
            <a:pPr algn="l">
              <a:lnSpc>
                <a:spcPts val="5599"/>
              </a:lnSpc>
            </a:pPr>
            <a:r>
              <a:rPr lang="en-US" sz="3600" b="1" dirty="0">
                <a:solidFill>
                  <a:srgbClr val="000000"/>
                </a:solidFill>
                <a:latin typeface="Gill Sans Bold"/>
                <a:ea typeface="Gill Sans Bold"/>
                <a:cs typeface="Gill Sans Bold"/>
                <a:sym typeface="Gill Sans Bold"/>
              </a:rPr>
              <a:t>Making The Impossible... Possible</a:t>
            </a:r>
          </a:p>
        </p:txBody>
      </p:sp>
      <p:sp>
        <p:nvSpPr>
          <p:cNvPr id="10" name="TextBox 10"/>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1. What does ‘impossible’ mean? </a:t>
            </a:r>
          </a:p>
        </p:txBody>
      </p:sp>
      <p:sp>
        <p:nvSpPr>
          <p:cNvPr id="11" name="Freeform 11"/>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2" name="TextBox 12"/>
          <p:cNvSpPr txBox="1"/>
          <p:nvPr/>
        </p:nvSpPr>
        <p:spPr>
          <a:xfrm>
            <a:off x="575284" y="4619578"/>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2. As a whole class discuss ‘impossible’ scenarios. </a:t>
            </a:r>
          </a:p>
        </p:txBody>
      </p:sp>
      <p:sp>
        <p:nvSpPr>
          <p:cNvPr id="13" name="TextBox 13"/>
          <p:cNvSpPr txBox="1"/>
          <p:nvPr/>
        </p:nvSpPr>
        <p:spPr>
          <a:xfrm>
            <a:off x="938963" y="2645987"/>
            <a:ext cx="9541432" cy="1076833"/>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If an action or event is impossible, it cannot happen or be achieved</a:t>
            </a:r>
          </a:p>
          <a:p>
            <a:pPr algn="l">
              <a:lnSpc>
                <a:spcPts val="2095"/>
              </a:lnSpc>
            </a:pPr>
            <a:endParaRPr lang="en-US" sz="1999" i="1" dirty="0">
              <a:solidFill>
                <a:srgbClr val="000000"/>
              </a:solidFill>
              <a:latin typeface="Gill Sans Light Italics"/>
              <a:ea typeface="Gill Sans Light Italics"/>
              <a:cs typeface="Gill Sans Light Italics"/>
              <a:sym typeface="Gill Sans Light Italics"/>
            </a:endParaRPr>
          </a:p>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An impossible situation is extremely difficult to deal with or solve:</a:t>
            </a:r>
          </a:p>
          <a:p>
            <a:pPr algn="l">
              <a:lnSpc>
                <a:spcPts val="2095"/>
              </a:lnSpc>
              <a:spcBef>
                <a:spcPct val="0"/>
              </a:spcBef>
            </a:pPr>
            <a:endParaRPr lang="en-US" sz="1999" i="1" dirty="0">
              <a:solidFill>
                <a:srgbClr val="000000"/>
              </a:solidFill>
              <a:latin typeface="Gill Sans Light Italics"/>
              <a:ea typeface="Gill Sans Light Italics"/>
              <a:cs typeface="Gill Sans Light Italics"/>
              <a:sym typeface="Gill Sans Light Italics"/>
            </a:endParaRPr>
          </a:p>
        </p:txBody>
      </p:sp>
      <p:sp>
        <p:nvSpPr>
          <p:cNvPr id="14" name="TextBox 14"/>
          <p:cNvSpPr txBox="1"/>
          <p:nvPr/>
        </p:nvSpPr>
        <p:spPr>
          <a:xfrm>
            <a:off x="575284" y="4915361"/>
            <a:ext cx="9541432" cy="305308"/>
          </a:xfrm>
          <a:prstGeom prst="rect">
            <a:avLst/>
          </a:prstGeom>
        </p:spPr>
        <p:txBody>
          <a:bodyPr lIns="0" tIns="0" rIns="0" bIns="0" rtlCol="0" anchor="t">
            <a:spAutoFit/>
          </a:bodyPr>
          <a:lstStyle/>
          <a:p>
            <a:pPr algn="l">
              <a:lnSpc>
                <a:spcPts val="2095"/>
              </a:lnSpc>
              <a:spcBef>
                <a:spcPct val="0"/>
              </a:spcBef>
            </a:pPr>
            <a:r>
              <a:rPr lang="en-US" sz="1999" i="1" dirty="0">
                <a:solidFill>
                  <a:srgbClr val="000000"/>
                </a:solidFill>
                <a:latin typeface="Gill Sans Light Italics"/>
                <a:ea typeface="Gill Sans Light Italics"/>
                <a:cs typeface="Gill Sans Light Italics"/>
                <a:sym typeface="Gill Sans Light Italics"/>
              </a:rPr>
              <a:t>For example, eating lots of Doritos will turn your skin orange. </a:t>
            </a:r>
          </a:p>
        </p:txBody>
      </p:sp>
      <p:sp>
        <p:nvSpPr>
          <p:cNvPr id="15" name="TextBox 15"/>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dirty="0">
                <a:solidFill>
                  <a:srgbClr val="000000"/>
                </a:solidFill>
                <a:latin typeface="Gill Sans Bold"/>
                <a:ea typeface="Gill Sans Bold"/>
                <a:cs typeface="Gill Sans Bold"/>
                <a:sym typeface="Gill Sans Bold"/>
              </a:rPr>
              <a:t>Task 1</a:t>
            </a:r>
          </a:p>
        </p:txBody>
      </p:sp>
      <p:sp>
        <p:nvSpPr>
          <p:cNvPr id="16" name="TextBox 16"/>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Freeform 10"/>
          <p:cNvSpPr/>
          <p:nvPr/>
        </p:nvSpPr>
        <p:spPr>
          <a:xfrm rot="1024076">
            <a:off x="7053180" y="4364653"/>
            <a:ext cx="2236175" cy="2644579"/>
          </a:xfrm>
          <a:custGeom>
            <a:avLst/>
            <a:gdLst/>
            <a:ahLst/>
            <a:cxnLst/>
            <a:rect l="l" t="t" r="r" b="b"/>
            <a:pathLst>
              <a:path w="2236175" h="2644579">
                <a:moveTo>
                  <a:pt x="0" y="0"/>
                </a:moveTo>
                <a:lnTo>
                  <a:pt x="2236175" y="0"/>
                </a:lnTo>
                <a:lnTo>
                  <a:pt x="2236175" y="2644579"/>
                </a:lnTo>
                <a:lnTo>
                  <a:pt x="0" y="2644579"/>
                </a:lnTo>
                <a:lnTo>
                  <a:pt x="0" y="0"/>
                </a:lnTo>
                <a:close/>
              </a:path>
            </a:pathLst>
          </a:custGeom>
          <a:blipFill>
            <a:blip r:embed="rId4"/>
            <a:stretch>
              <a:fillRect/>
            </a:stretch>
          </a:blipFill>
        </p:spPr>
        <p:txBody>
          <a:bodyPr/>
          <a:lstStyle/>
          <a:p>
            <a:endParaRPr lang="en-US"/>
          </a:p>
        </p:txBody>
      </p:sp>
      <p:sp>
        <p:nvSpPr>
          <p:cNvPr id="11" name="TextBox 11"/>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1. In pairs, write down 3 ‘impossible’ scenarios. </a:t>
            </a:r>
          </a:p>
        </p:txBody>
      </p:sp>
      <p:sp>
        <p:nvSpPr>
          <p:cNvPr id="12" name="TextBox 12"/>
          <p:cNvSpPr txBox="1"/>
          <p:nvPr/>
        </p:nvSpPr>
        <p:spPr>
          <a:xfrm>
            <a:off x="464360" y="3422984"/>
            <a:ext cx="9471640" cy="159118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2. Pass your 3 ‘impossible’ scenarios to another pairing / group. </a:t>
            </a:r>
          </a:p>
          <a:p>
            <a:pPr algn="l">
              <a:lnSpc>
                <a:spcPts val="2095"/>
              </a:lnSpc>
            </a:pPr>
            <a:r>
              <a:rPr lang="en-US" sz="1999" dirty="0">
                <a:solidFill>
                  <a:srgbClr val="000000"/>
                </a:solidFill>
                <a:latin typeface="Gill Sans Light"/>
                <a:ea typeface="Gill Sans Light"/>
                <a:cs typeface="Gill Sans Light"/>
                <a:sym typeface="Gill Sans Light"/>
              </a:rPr>
              <a:t>They’re going to try and solve it!</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spcBef>
                <a:spcPct val="0"/>
              </a:spcBef>
            </a:pPr>
            <a:r>
              <a:rPr lang="en-US" sz="1999" dirty="0">
                <a:solidFill>
                  <a:srgbClr val="000000"/>
                </a:solidFill>
                <a:latin typeface="Gill Sans Light"/>
                <a:ea typeface="Gill Sans Light"/>
                <a:cs typeface="Gill Sans Light"/>
                <a:sym typeface="Gill Sans Light"/>
              </a:rPr>
              <a:t>Share your creative problem solving solutions with the class. </a:t>
            </a:r>
          </a:p>
        </p:txBody>
      </p:sp>
      <p:sp>
        <p:nvSpPr>
          <p:cNvPr id="13" name="TextBox 13"/>
          <p:cNvSpPr txBox="1"/>
          <p:nvPr/>
        </p:nvSpPr>
        <p:spPr>
          <a:xfrm>
            <a:off x="938963" y="388812"/>
            <a:ext cx="8318877" cy="651012"/>
          </a:xfrm>
          <a:prstGeom prst="rect">
            <a:avLst/>
          </a:prstGeom>
        </p:spPr>
        <p:txBody>
          <a:bodyPr lIns="0" tIns="0" rIns="0" bIns="0" rtlCol="0" anchor="t">
            <a:spAutoFit/>
          </a:bodyPr>
          <a:lstStyle/>
          <a:p>
            <a:pPr algn="l">
              <a:lnSpc>
                <a:spcPts val="5599"/>
              </a:lnSpc>
            </a:pPr>
            <a:r>
              <a:rPr lang="en-US" sz="3600" b="1" dirty="0">
                <a:solidFill>
                  <a:srgbClr val="000000"/>
                </a:solidFill>
                <a:latin typeface="Gill Sans Bold"/>
                <a:ea typeface="Gill Sans Bold"/>
                <a:cs typeface="Gill Sans Bold"/>
                <a:sym typeface="Gill Sans Bold"/>
              </a:rPr>
              <a:t>Making The Impossible...Possible</a:t>
            </a:r>
          </a:p>
        </p:txBody>
      </p:sp>
      <p:sp>
        <p:nvSpPr>
          <p:cNvPr id="14" name="TextBox 14"/>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dirty="0">
                <a:solidFill>
                  <a:srgbClr val="000000"/>
                </a:solidFill>
                <a:latin typeface="Gill Sans Bold"/>
                <a:ea typeface="Gill Sans Bold"/>
                <a:cs typeface="Gill Sans Bold"/>
                <a:sym typeface="Gill Sans Bold"/>
              </a:rPr>
              <a:t>Task 2</a:t>
            </a:r>
          </a:p>
        </p:txBody>
      </p:sp>
      <p:sp>
        <p:nvSpPr>
          <p:cNvPr id="15" name="TextBox 15"/>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2000"/>
                                        <p:tgtEl>
                                          <p:spTgt spid="12">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fade">
                                      <p:cBhvr>
                                        <p:cTn id="15" dur="2000"/>
                                        <p:tgtEl>
                                          <p:spTgt spid="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20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Effect transition="in" filter="fade">
                                      <p:cBhvr>
                                        <p:cTn id="23" dur="20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219905"/>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dirty="0"/>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Freeform 10"/>
          <p:cNvSpPr/>
          <p:nvPr/>
        </p:nvSpPr>
        <p:spPr>
          <a:xfrm>
            <a:off x="7198328" y="4207695"/>
            <a:ext cx="2950920" cy="3024000"/>
          </a:xfrm>
          <a:custGeom>
            <a:avLst/>
            <a:gdLst/>
            <a:ahLst/>
            <a:cxnLst/>
            <a:rect l="l" t="t" r="r" b="b"/>
            <a:pathLst>
              <a:path w="2950920" h="3024000">
                <a:moveTo>
                  <a:pt x="0" y="0"/>
                </a:moveTo>
                <a:lnTo>
                  <a:pt x="2950920" y="0"/>
                </a:lnTo>
                <a:lnTo>
                  <a:pt x="2950920" y="3024000"/>
                </a:lnTo>
                <a:lnTo>
                  <a:pt x="0" y="3024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1. What does ‘onomatopoeia’ mean? </a:t>
            </a:r>
          </a:p>
        </p:txBody>
      </p:sp>
      <p:sp>
        <p:nvSpPr>
          <p:cNvPr id="12" name="TextBox 12"/>
          <p:cNvSpPr txBox="1"/>
          <p:nvPr/>
        </p:nvSpPr>
        <p:spPr>
          <a:xfrm>
            <a:off x="610180" y="5137908"/>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2. As a whole class can you give more examples? </a:t>
            </a:r>
          </a:p>
        </p:txBody>
      </p:sp>
      <p:sp>
        <p:nvSpPr>
          <p:cNvPr id="13" name="TextBox 13"/>
          <p:cNvSpPr txBox="1"/>
          <p:nvPr/>
        </p:nvSpPr>
        <p:spPr>
          <a:xfrm>
            <a:off x="1150568" y="2626037"/>
            <a:ext cx="9541432" cy="807913"/>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It is a word that  looks like the sound it makes.</a:t>
            </a:r>
          </a:p>
          <a:p>
            <a:pPr algn="l">
              <a:lnSpc>
                <a:spcPts val="2095"/>
              </a:lnSpc>
            </a:pPr>
            <a:endParaRPr lang="en-US" sz="1999" i="1" dirty="0">
              <a:solidFill>
                <a:srgbClr val="000000"/>
              </a:solidFill>
              <a:latin typeface="Gill Sans Light Italics"/>
              <a:ea typeface="Gill Sans Light Italics"/>
              <a:cs typeface="Gill Sans Light Italics"/>
              <a:sym typeface="Gill Sans Light Italics"/>
            </a:endParaRPr>
          </a:p>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We can almost hear those sounds as we read.</a:t>
            </a:r>
          </a:p>
        </p:txBody>
      </p:sp>
      <p:sp>
        <p:nvSpPr>
          <p:cNvPr id="14" name="TextBox 14"/>
          <p:cNvSpPr txBox="1"/>
          <p:nvPr/>
        </p:nvSpPr>
        <p:spPr>
          <a:xfrm>
            <a:off x="677609" y="6100441"/>
            <a:ext cx="9471640" cy="562483"/>
          </a:xfrm>
          <a:prstGeom prst="rect">
            <a:avLst/>
          </a:prstGeom>
        </p:spPr>
        <p:txBody>
          <a:bodyPr lIns="0" tIns="0" rIns="0" bIns="0" rtlCol="0" anchor="t">
            <a:spAutoFit/>
          </a:bodyPr>
          <a:lstStyle/>
          <a:p>
            <a:pPr algn="l">
              <a:lnSpc>
                <a:spcPts val="2095"/>
              </a:lnSpc>
            </a:pPr>
            <a:r>
              <a:rPr lang="en-US" sz="1999" b="1" dirty="0">
                <a:solidFill>
                  <a:srgbClr val="E6007D"/>
                </a:solidFill>
                <a:latin typeface="Gill Sans Medium"/>
                <a:ea typeface="Gill Sans Medium"/>
                <a:cs typeface="Gill Sans Medium"/>
                <a:sym typeface="Gill Sans Medium"/>
              </a:rPr>
              <a:t>HINT</a:t>
            </a:r>
          </a:p>
          <a:p>
            <a:pPr algn="l">
              <a:lnSpc>
                <a:spcPts val="2095"/>
              </a:lnSpc>
              <a:spcBef>
                <a:spcPct val="0"/>
              </a:spcBef>
            </a:pPr>
            <a:r>
              <a:rPr lang="en-US" sz="1999" dirty="0">
                <a:solidFill>
                  <a:srgbClr val="000000"/>
                </a:solidFill>
                <a:latin typeface="Gill Sans Light"/>
                <a:ea typeface="Gill Sans Light"/>
                <a:cs typeface="Gill Sans Light"/>
                <a:sym typeface="Gill Sans Light"/>
              </a:rPr>
              <a:t>Think of the words you would see in bold in a comic book. </a:t>
            </a:r>
          </a:p>
        </p:txBody>
      </p:sp>
      <p:sp>
        <p:nvSpPr>
          <p:cNvPr id="15" name="TextBox 15"/>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Onomatopoeia Stories</a:t>
            </a:r>
          </a:p>
        </p:txBody>
      </p:sp>
      <p:sp>
        <p:nvSpPr>
          <p:cNvPr id="16" name="TextBox 16"/>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Task 1</a:t>
            </a:r>
          </a:p>
        </p:txBody>
      </p:sp>
      <p:sp>
        <p:nvSpPr>
          <p:cNvPr id="17" name="TextBox 17"/>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9.</a:t>
            </a:r>
          </a:p>
        </p:txBody>
      </p:sp>
      <p:sp>
        <p:nvSpPr>
          <p:cNvPr id="18" name="TextBox 13">
            <a:extLst>
              <a:ext uri="{FF2B5EF4-FFF2-40B4-BE49-F238E27FC236}">
                <a16:creationId xmlns:a16="http://schemas.microsoft.com/office/drawing/2014/main" id="{E2A12534-A2E6-0CA1-C9B1-59A6DD542633}"/>
              </a:ext>
            </a:extLst>
          </p:cNvPr>
          <p:cNvSpPr txBox="1"/>
          <p:nvPr/>
        </p:nvSpPr>
        <p:spPr>
          <a:xfrm>
            <a:off x="1130473" y="3671360"/>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For example :</a:t>
            </a:r>
          </a:p>
        </p:txBody>
      </p:sp>
      <p:sp>
        <p:nvSpPr>
          <p:cNvPr id="19" name="TextBox 13">
            <a:extLst>
              <a:ext uri="{FF2B5EF4-FFF2-40B4-BE49-F238E27FC236}">
                <a16:creationId xmlns:a16="http://schemas.microsoft.com/office/drawing/2014/main" id="{1660F54E-EED8-0B33-A27A-37889765B531}"/>
              </a:ext>
            </a:extLst>
          </p:cNvPr>
          <p:cNvSpPr txBox="1"/>
          <p:nvPr/>
        </p:nvSpPr>
        <p:spPr>
          <a:xfrm>
            <a:off x="2458075" y="3682451"/>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Boom</a:t>
            </a:r>
          </a:p>
        </p:txBody>
      </p:sp>
      <p:sp>
        <p:nvSpPr>
          <p:cNvPr id="20" name="TextBox 13">
            <a:extLst>
              <a:ext uri="{FF2B5EF4-FFF2-40B4-BE49-F238E27FC236}">
                <a16:creationId xmlns:a16="http://schemas.microsoft.com/office/drawing/2014/main" id="{8D4CE2F2-93C9-DDCE-CFFE-B62A85F43CAB}"/>
              </a:ext>
            </a:extLst>
          </p:cNvPr>
          <p:cNvSpPr txBox="1"/>
          <p:nvPr/>
        </p:nvSpPr>
        <p:spPr>
          <a:xfrm>
            <a:off x="3819597" y="3664319"/>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 Zap </a:t>
            </a:r>
          </a:p>
        </p:txBody>
      </p:sp>
      <p:sp>
        <p:nvSpPr>
          <p:cNvPr id="21" name="TextBox 13">
            <a:extLst>
              <a:ext uri="{FF2B5EF4-FFF2-40B4-BE49-F238E27FC236}">
                <a16:creationId xmlns:a16="http://schemas.microsoft.com/office/drawing/2014/main" id="{6925696B-F540-A3A5-2E6A-0A30C273E084}"/>
              </a:ext>
            </a:extLst>
          </p:cNvPr>
          <p:cNvSpPr txBox="1"/>
          <p:nvPr/>
        </p:nvSpPr>
        <p:spPr>
          <a:xfrm>
            <a:off x="3060700" y="3678328"/>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 Crash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2000"/>
                                        <p:tgtEl>
                                          <p:spTgt spid="13">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xEl>
                                              <p:pRg st="2" end="2"/>
                                            </p:txEl>
                                          </p:spTgt>
                                        </p:tgtEl>
                                        <p:attrNameLst>
                                          <p:attrName>style.visibility</p:attrName>
                                        </p:attrNameLst>
                                      </p:cBhvr>
                                      <p:to>
                                        <p:strVal val="visible"/>
                                      </p:to>
                                    </p:set>
                                    <p:animEffect transition="in" filter="fade">
                                      <p:cBhvr>
                                        <p:cTn id="15" dur="2000"/>
                                        <p:tgtEl>
                                          <p:spTgt spid="13">
                                            <p:txEl>
                                              <p:pRg st="2" end="2"/>
                                            </p:txEl>
                                          </p:spTgt>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2000"/>
                                        <p:tgtEl>
                                          <p:spTgt spid="18"/>
                                        </p:tgtEl>
                                      </p:cBhvr>
                                    </p:animEffect>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2000"/>
                                        <p:tgtEl>
                                          <p:spTgt spid="19"/>
                                        </p:tgtEl>
                                      </p:cBhvr>
                                    </p:animEffect>
                                  </p:childTnLst>
                                </p:cTn>
                              </p:par>
                            </p:childTnLst>
                          </p:cTn>
                        </p:par>
                        <p:par>
                          <p:cTn id="24" fill="hold">
                            <p:stCondLst>
                              <p:cond delay="6000"/>
                            </p:stCondLst>
                            <p:childTnLst>
                              <p:par>
                                <p:cTn id="25" presetID="10"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2000"/>
                                        <p:tgtEl>
                                          <p:spTgt spid="21"/>
                                        </p:tgtEl>
                                      </p:cBhvr>
                                    </p:animEffect>
                                  </p:childTnLst>
                                </p:cTn>
                              </p:par>
                            </p:childTnLst>
                          </p:cTn>
                        </p:par>
                        <p:par>
                          <p:cTn id="28" fill="hold">
                            <p:stCondLst>
                              <p:cond delay="8000"/>
                            </p:stCondLst>
                            <p:childTnLst>
                              <p:par>
                                <p:cTn id="29" presetID="10" presetClass="entr" presetSubtype="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2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000"/>
                                        <p:tgtEl>
                                          <p:spTgt spid="12"/>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4"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2082604"/>
            <a:ext cx="9471640" cy="56248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Pick one of the onomatopoeia words. Using this, write a short story. </a:t>
            </a:r>
          </a:p>
          <a:p>
            <a:pPr algn="l">
              <a:lnSpc>
                <a:spcPts val="2095"/>
              </a:lnSpc>
              <a:spcBef>
                <a:spcPct val="0"/>
              </a:spcBef>
            </a:pPr>
            <a:r>
              <a:rPr lang="en-US" sz="1999" dirty="0">
                <a:solidFill>
                  <a:srgbClr val="000000"/>
                </a:solidFill>
                <a:latin typeface="Gill Sans Light"/>
                <a:ea typeface="Gill Sans Light"/>
                <a:cs typeface="Gill Sans Light"/>
                <a:sym typeface="Gill Sans Light"/>
              </a:rPr>
              <a:t>For example, </a:t>
            </a:r>
          </a:p>
        </p:txBody>
      </p:sp>
      <p:sp>
        <p:nvSpPr>
          <p:cNvPr id="11" name="TextBox 11"/>
          <p:cNvSpPr txBox="1"/>
          <p:nvPr/>
        </p:nvSpPr>
        <p:spPr>
          <a:xfrm>
            <a:off x="2188578" y="3302312"/>
            <a:ext cx="1053519" cy="2362708"/>
          </a:xfrm>
          <a:prstGeom prst="rect">
            <a:avLst/>
          </a:prstGeom>
        </p:spPr>
        <p:txBody>
          <a:bodyPr lIns="0" tIns="0" rIns="0" bIns="0" rtlCol="0" anchor="t">
            <a:spAutoFit/>
          </a:bodyPr>
          <a:lstStyle/>
          <a:p>
            <a:pPr algn="l">
              <a:lnSpc>
                <a:spcPts val="2095"/>
              </a:lnSpc>
            </a:pPr>
            <a:r>
              <a:rPr lang="en-US" sz="1999" b="1" dirty="0">
                <a:solidFill>
                  <a:srgbClr val="E6007D"/>
                </a:solidFill>
                <a:latin typeface="Gill Sans Bold"/>
                <a:ea typeface="Gill Sans Bold"/>
                <a:cs typeface="Gill Sans Bold"/>
                <a:sym typeface="Gill Sans Bold"/>
              </a:rPr>
              <a:t>C </a:t>
            </a:r>
          </a:p>
          <a:p>
            <a:pPr algn="l">
              <a:lnSpc>
                <a:spcPts val="2095"/>
              </a:lnSpc>
            </a:pPr>
            <a:endParaRPr lang="en-US" sz="1999" b="1" dirty="0">
              <a:solidFill>
                <a:srgbClr val="E6007D"/>
              </a:solidFill>
              <a:latin typeface="Gill Sans Bold"/>
              <a:ea typeface="Gill Sans Bold"/>
              <a:cs typeface="Gill Sans Bold"/>
              <a:sym typeface="Gill Sans Bold"/>
            </a:endParaRPr>
          </a:p>
          <a:p>
            <a:pPr algn="l">
              <a:lnSpc>
                <a:spcPts val="2095"/>
              </a:lnSpc>
            </a:pPr>
            <a:r>
              <a:rPr lang="en-US" sz="1999" b="1" dirty="0">
                <a:solidFill>
                  <a:srgbClr val="E6007D"/>
                </a:solidFill>
                <a:latin typeface="Gill Sans Bold"/>
                <a:ea typeface="Gill Sans Bold"/>
                <a:cs typeface="Gill Sans Bold"/>
                <a:sym typeface="Gill Sans Bold"/>
              </a:rPr>
              <a:t>L</a:t>
            </a:r>
          </a:p>
          <a:p>
            <a:pPr algn="l">
              <a:lnSpc>
                <a:spcPts val="2095"/>
              </a:lnSpc>
            </a:pPr>
            <a:endParaRPr lang="en-US" sz="1999" b="1" dirty="0">
              <a:solidFill>
                <a:srgbClr val="E6007D"/>
              </a:solidFill>
              <a:latin typeface="Gill Sans Bold"/>
              <a:ea typeface="Gill Sans Bold"/>
              <a:cs typeface="Gill Sans Bold"/>
              <a:sym typeface="Gill Sans Bold"/>
            </a:endParaRPr>
          </a:p>
          <a:p>
            <a:pPr algn="l">
              <a:lnSpc>
                <a:spcPts val="2095"/>
              </a:lnSpc>
            </a:pPr>
            <a:r>
              <a:rPr lang="en-US" sz="1999" b="1" dirty="0">
                <a:solidFill>
                  <a:srgbClr val="E6007D"/>
                </a:solidFill>
                <a:latin typeface="Gill Sans Bold"/>
                <a:ea typeface="Gill Sans Bold"/>
                <a:cs typeface="Gill Sans Bold"/>
                <a:sym typeface="Gill Sans Bold"/>
              </a:rPr>
              <a:t>U</a:t>
            </a:r>
          </a:p>
          <a:p>
            <a:pPr algn="l">
              <a:lnSpc>
                <a:spcPts val="2095"/>
              </a:lnSpc>
            </a:pPr>
            <a:endParaRPr lang="en-US" sz="1999" b="1" dirty="0">
              <a:solidFill>
                <a:srgbClr val="E6007D"/>
              </a:solidFill>
              <a:latin typeface="Gill Sans Bold"/>
              <a:ea typeface="Gill Sans Bold"/>
              <a:cs typeface="Gill Sans Bold"/>
              <a:sym typeface="Gill Sans Bold"/>
            </a:endParaRPr>
          </a:p>
          <a:p>
            <a:pPr algn="l">
              <a:lnSpc>
                <a:spcPts val="2095"/>
              </a:lnSpc>
            </a:pPr>
            <a:r>
              <a:rPr lang="en-US" sz="1999" b="1" dirty="0">
                <a:solidFill>
                  <a:srgbClr val="E6007D"/>
                </a:solidFill>
                <a:latin typeface="Gill Sans Bold"/>
                <a:ea typeface="Gill Sans Bold"/>
                <a:cs typeface="Gill Sans Bold"/>
                <a:sym typeface="Gill Sans Bold"/>
              </a:rPr>
              <a:t>N</a:t>
            </a:r>
          </a:p>
          <a:p>
            <a:pPr algn="l">
              <a:lnSpc>
                <a:spcPts val="2095"/>
              </a:lnSpc>
            </a:pPr>
            <a:endParaRPr lang="en-US" sz="1999" b="1" dirty="0">
              <a:solidFill>
                <a:srgbClr val="E6007D"/>
              </a:solidFill>
              <a:latin typeface="Gill Sans Bold"/>
              <a:ea typeface="Gill Sans Bold"/>
              <a:cs typeface="Gill Sans Bold"/>
              <a:sym typeface="Gill Sans Bold"/>
            </a:endParaRPr>
          </a:p>
          <a:p>
            <a:pPr algn="l">
              <a:lnSpc>
                <a:spcPts val="2095"/>
              </a:lnSpc>
              <a:spcBef>
                <a:spcPct val="0"/>
              </a:spcBef>
            </a:pPr>
            <a:r>
              <a:rPr lang="en-US" sz="1999" b="1" dirty="0">
                <a:solidFill>
                  <a:srgbClr val="E6007D"/>
                </a:solidFill>
                <a:latin typeface="Gill Sans Bold"/>
                <a:ea typeface="Gill Sans Bold"/>
                <a:cs typeface="Gill Sans Bold"/>
                <a:sym typeface="Gill Sans Bold"/>
              </a:rPr>
              <a:t>K</a:t>
            </a:r>
          </a:p>
        </p:txBody>
      </p:sp>
      <p:sp>
        <p:nvSpPr>
          <p:cNvPr id="12" name="TextBox 12"/>
          <p:cNvSpPr txBox="1"/>
          <p:nvPr/>
        </p:nvSpPr>
        <p:spPr>
          <a:xfrm>
            <a:off x="2992184" y="3302312"/>
            <a:ext cx="7248730" cy="269304"/>
          </a:xfrm>
          <a:prstGeom prst="rect">
            <a:avLst/>
          </a:prstGeom>
        </p:spPr>
        <p:txBody>
          <a:bodyPr lIns="0" tIns="0" rIns="0" bIns="0" rtlCol="0" anchor="t">
            <a:spAutoFit/>
          </a:bodyPr>
          <a:lstStyle/>
          <a:p>
            <a:pPr algn="l">
              <a:lnSpc>
                <a:spcPts val="2095"/>
              </a:lnSpc>
            </a:pPr>
            <a:r>
              <a:rPr lang="en-US" sz="1999" dirty="0">
                <a:solidFill>
                  <a:srgbClr val="E6007D"/>
                </a:solidFill>
                <a:latin typeface="Gill Sans Light"/>
                <a:ea typeface="Gill Sans Light"/>
                <a:cs typeface="Gill Sans Light"/>
                <a:sym typeface="Gill Sans Light"/>
              </a:rPr>
              <a:t>Clair </a:t>
            </a:r>
            <a:r>
              <a:rPr lang="en-US" sz="1999" dirty="0">
                <a:solidFill>
                  <a:srgbClr val="000000"/>
                </a:solidFill>
                <a:latin typeface="Gill Sans Light"/>
                <a:ea typeface="Gill Sans Light"/>
                <a:cs typeface="Gill Sans Light"/>
                <a:sym typeface="Gill Sans Light"/>
              </a:rPr>
              <a:t>enjoys school.</a:t>
            </a:r>
          </a:p>
        </p:txBody>
      </p:sp>
      <p:sp>
        <p:nvSpPr>
          <p:cNvPr id="13" name="TextBox 13"/>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Onomatopoeia Stories</a:t>
            </a:r>
          </a:p>
        </p:txBody>
      </p:sp>
      <p:sp>
        <p:nvSpPr>
          <p:cNvPr id="14" name="TextBox 14"/>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Task 2</a:t>
            </a:r>
          </a:p>
        </p:txBody>
      </p:sp>
      <p:sp>
        <p:nvSpPr>
          <p:cNvPr id="15" name="TextBox 15"/>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10.</a:t>
            </a:r>
          </a:p>
        </p:txBody>
      </p:sp>
      <p:sp>
        <p:nvSpPr>
          <p:cNvPr id="16" name="TextBox 12">
            <a:extLst>
              <a:ext uri="{FF2B5EF4-FFF2-40B4-BE49-F238E27FC236}">
                <a16:creationId xmlns:a16="http://schemas.microsoft.com/office/drawing/2014/main" id="{8A314EA2-75EA-CCE3-BB7C-581BFDC8FE8F}"/>
              </a:ext>
            </a:extLst>
          </p:cNvPr>
          <p:cNvSpPr txBox="1"/>
          <p:nvPr/>
        </p:nvSpPr>
        <p:spPr>
          <a:xfrm>
            <a:off x="2992184" y="3555054"/>
            <a:ext cx="7248730" cy="538609"/>
          </a:xfrm>
          <a:prstGeom prst="rect">
            <a:avLst/>
          </a:prstGeom>
        </p:spPr>
        <p:txBody>
          <a:bodyPr lIns="0" tIns="0" rIns="0" bIns="0" rtlCol="0" anchor="t">
            <a:spAutoFit/>
          </a:bodyPr>
          <a:lstStyle/>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E6007D"/>
                </a:solidFill>
                <a:latin typeface="Gill Sans Light"/>
                <a:ea typeface="Gill Sans Light"/>
                <a:cs typeface="Gill Sans Light"/>
                <a:sym typeface="Gill Sans Light"/>
              </a:rPr>
              <a:t>Lucky </a:t>
            </a:r>
            <a:r>
              <a:rPr lang="en-US" sz="1999" dirty="0">
                <a:solidFill>
                  <a:srgbClr val="000000"/>
                </a:solidFill>
                <a:latin typeface="Gill Sans Light"/>
                <a:ea typeface="Gill Sans Light"/>
                <a:cs typeface="Gill Sans Light"/>
                <a:sym typeface="Gill Sans Light"/>
              </a:rPr>
              <a:t>for her, she sits next to her best friend.</a:t>
            </a:r>
          </a:p>
        </p:txBody>
      </p:sp>
      <p:sp>
        <p:nvSpPr>
          <p:cNvPr id="17" name="TextBox 12">
            <a:extLst>
              <a:ext uri="{FF2B5EF4-FFF2-40B4-BE49-F238E27FC236}">
                <a16:creationId xmlns:a16="http://schemas.microsoft.com/office/drawing/2014/main" id="{A3E7677F-276C-A216-E21C-A0B51AB82F30}"/>
              </a:ext>
            </a:extLst>
          </p:cNvPr>
          <p:cNvSpPr txBox="1"/>
          <p:nvPr/>
        </p:nvSpPr>
        <p:spPr>
          <a:xfrm>
            <a:off x="2988157" y="4362968"/>
            <a:ext cx="7248730" cy="538609"/>
          </a:xfrm>
          <a:prstGeom prst="rect">
            <a:avLst/>
          </a:prstGeom>
        </p:spPr>
        <p:txBody>
          <a:bodyPr lIns="0" tIns="0" rIns="0" bIns="0" rtlCol="0" anchor="t">
            <a:spAutoFit/>
          </a:bodyPr>
          <a:lstStyle/>
          <a:p>
            <a:pPr algn="l">
              <a:lnSpc>
                <a:spcPts val="2095"/>
              </a:lnSpc>
            </a:pPr>
            <a:r>
              <a:rPr lang="en-US" sz="1999" dirty="0">
                <a:solidFill>
                  <a:srgbClr val="E6007D"/>
                </a:solidFill>
                <a:latin typeface="Gill Sans Light"/>
                <a:ea typeface="Gill Sans Light"/>
                <a:cs typeface="Gill Sans Light"/>
                <a:sym typeface="Gill Sans Light"/>
              </a:rPr>
              <a:t>Under </a:t>
            </a:r>
            <a:r>
              <a:rPr lang="en-US" sz="1999" dirty="0">
                <a:solidFill>
                  <a:srgbClr val="000000"/>
                </a:solidFill>
                <a:latin typeface="Gill Sans Light"/>
                <a:ea typeface="Gill Sans Light"/>
                <a:cs typeface="Gill Sans Light"/>
                <a:sym typeface="Gill Sans Light"/>
              </a:rPr>
              <a:t>their desk is a place they hide their sweets. </a:t>
            </a:r>
          </a:p>
          <a:p>
            <a:pPr algn="l">
              <a:lnSpc>
                <a:spcPts val="2095"/>
              </a:lnSpc>
            </a:pPr>
            <a:endParaRPr lang="en-US" sz="1999" dirty="0">
              <a:solidFill>
                <a:srgbClr val="000000"/>
              </a:solidFill>
              <a:latin typeface="Gill Sans Light"/>
              <a:ea typeface="Gill Sans Light"/>
              <a:cs typeface="Gill Sans Light"/>
              <a:sym typeface="Gill Sans Light"/>
            </a:endParaRPr>
          </a:p>
        </p:txBody>
      </p:sp>
      <p:sp>
        <p:nvSpPr>
          <p:cNvPr id="18" name="TextBox 12">
            <a:extLst>
              <a:ext uri="{FF2B5EF4-FFF2-40B4-BE49-F238E27FC236}">
                <a16:creationId xmlns:a16="http://schemas.microsoft.com/office/drawing/2014/main" id="{5F360250-55D3-5A4E-A700-21B8FBC0CFC4}"/>
              </a:ext>
            </a:extLst>
          </p:cNvPr>
          <p:cNvSpPr txBox="1"/>
          <p:nvPr/>
        </p:nvSpPr>
        <p:spPr>
          <a:xfrm>
            <a:off x="2988157" y="4910880"/>
            <a:ext cx="7248730" cy="269304"/>
          </a:xfrm>
          <a:prstGeom prst="rect">
            <a:avLst/>
          </a:prstGeom>
        </p:spPr>
        <p:txBody>
          <a:bodyPr lIns="0" tIns="0" rIns="0" bIns="0" rtlCol="0" anchor="t">
            <a:spAutoFit/>
          </a:bodyPr>
          <a:lstStyle/>
          <a:p>
            <a:pPr algn="l">
              <a:lnSpc>
                <a:spcPts val="2095"/>
              </a:lnSpc>
            </a:pPr>
            <a:r>
              <a:rPr lang="en-US" sz="1999" dirty="0">
                <a:solidFill>
                  <a:srgbClr val="E6007D"/>
                </a:solidFill>
                <a:latin typeface="Gill Sans Light"/>
                <a:ea typeface="Gill Sans Light"/>
                <a:cs typeface="Gill Sans Light"/>
                <a:sym typeface="Gill Sans Light"/>
              </a:rPr>
              <a:t>No </a:t>
            </a:r>
            <a:r>
              <a:rPr lang="en-US" sz="1999" dirty="0">
                <a:solidFill>
                  <a:srgbClr val="000000"/>
                </a:solidFill>
                <a:latin typeface="Gill Sans Light"/>
                <a:ea typeface="Gill Sans Light"/>
                <a:cs typeface="Gill Sans Light"/>
                <a:sym typeface="Gill Sans Light"/>
              </a:rPr>
              <a:t>one else knows it’s there apart from them.</a:t>
            </a:r>
          </a:p>
        </p:txBody>
      </p:sp>
      <p:sp>
        <p:nvSpPr>
          <p:cNvPr id="19" name="TextBox 12">
            <a:extLst>
              <a:ext uri="{FF2B5EF4-FFF2-40B4-BE49-F238E27FC236}">
                <a16:creationId xmlns:a16="http://schemas.microsoft.com/office/drawing/2014/main" id="{F6FBA518-96B6-BBB8-BAEB-1C1702CE7284}"/>
              </a:ext>
            </a:extLst>
          </p:cNvPr>
          <p:cNvSpPr txBox="1"/>
          <p:nvPr/>
        </p:nvSpPr>
        <p:spPr>
          <a:xfrm>
            <a:off x="2996211" y="5433618"/>
            <a:ext cx="7248730" cy="269304"/>
          </a:xfrm>
          <a:prstGeom prst="rect">
            <a:avLst/>
          </a:prstGeom>
        </p:spPr>
        <p:txBody>
          <a:bodyPr lIns="0" tIns="0" rIns="0" bIns="0" rtlCol="0" anchor="t">
            <a:spAutoFit/>
          </a:bodyPr>
          <a:lstStyle/>
          <a:p>
            <a:pPr algn="l">
              <a:lnSpc>
                <a:spcPts val="2095"/>
              </a:lnSpc>
              <a:spcBef>
                <a:spcPct val="0"/>
              </a:spcBef>
            </a:pPr>
            <a:r>
              <a:rPr lang="en-US" sz="1999" dirty="0">
                <a:solidFill>
                  <a:srgbClr val="E6007D"/>
                </a:solidFill>
                <a:latin typeface="Gill Sans Light"/>
                <a:ea typeface="Gill Sans Light"/>
                <a:cs typeface="Gill Sans Light"/>
                <a:sym typeface="Gill Sans Light"/>
              </a:rPr>
              <a:t>Knowledge </a:t>
            </a:r>
            <a:r>
              <a:rPr lang="en-US" sz="1999" dirty="0">
                <a:solidFill>
                  <a:srgbClr val="000000"/>
                </a:solidFill>
                <a:latin typeface="Gill Sans Light"/>
                <a:ea typeface="Gill Sans Light"/>
                <a:cs typeface="Gill Sans Light"/>
                <a:sym typeface="Gill Sans Light"/>
              </a:rPr>
              <a:t>is power!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20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6" grpId="0"/>
      <p:bldP spid="17" grpId="0"/>
      <p:bldP spid="18"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38717" y="0"/>
            <a:ext cx="10769434" cy="7560000"/>
          </a:xfrm>
          <a:custGeom>
            <a:avLst/>
            <a:gdLst/>
            <a:ahLst/>
            <a:cxnLst/>
            <a:rect l="l" t="t" r="r" b="b"/>
            <a:pathLst>
              <a:path w="10769434" h="7560000">
                <a:moveTo>
                  <a:pt x="0" y="0"/>
                </a:moveTo>
                <a:lnTo>
                  <a:pt x="10769434" y="0"/>
                </a:lnTo>
                <a:lnTo>
                  <a:pt x="10769434" y="7560000"/>
                </a:lnTo>
                <a:lnTo>
                  <a:pt x="0" y="7560000"/>
                </a:lnTo>
                <a:lnTo>
                  <a:pt x="0" y="0"/>
                </a:lnTo>
                <a:close/>
              </a:path>
            </a:pathLst>
          </a:custGeom>
          <a:blipFill>
            <a:blip r:embed="rId2"/>
            <a:stretch>
              <a:fillRect/>
            </a:stretch>
          </a:blipFill>
        </p:spPr>
        <p:txBody>
          <a:bodyPr/>
          <a:lstStyle/>
          <a:p>
            <a:endParaRPr lang="en-US"/>
          </a:p>
        </p:txBody>
      </p:sp>
      <p:sp>
        <p:nvSpPr>
          <p:cNvPr id="3" name="Freeform 3"/>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3"/>
            <a:stretch>
              <a:fillRect/>
            </a:stretch>
          </a:blipFill>
        </p:spPr>
        <p:txBody>
          <a:bodyPr/>
          <a:lstStyle/>
          <a:p>
            <a:endParaRPr lang="en-US"/>
          </a:p>
        </p:txBody>
      </p:sp>
      <p:sp>
        <p:nvSpPr>
          <p:cNvPr id="4" name="Freeform 4"/>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1. What does ‘synopsis’ mean? </a:t>
            </a:r>
          </a:p>
        </p:txBody>
      </p:sp>
      <p:sp>
        <p:nvSpPr>
          <p:cNvPr id="11" name="TextBox 11"/>
          <p:cNvSpPr txBox="1"/>
          <p:nvPr/>
        </p:nvSpPr>
        <p:spPr>
          <a:xfrm>
            <a:off x="1158806" y="2626037"/>
            <a:ext cx="6805542" cy="1076833"/>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a brief summary or general survey of something.</a:t>
            </a:r>
          </a:p>
          <a:p>
            <a:pPr algn="l">
              <a:lnSpc>
                <a:spcPts val="2095"/>
              </a:lnSpc>
            </a:pPr>
            <a:endParaRPr lang="en-US" sz="1999" i="1" dirty="0">
              <a:solidFill>
                <a:srgbClr val="000000"/>
              </a:solidFill>
              <a:latin typeface="Gill Sans Light Italics"/>
              <a:ea typeface="Gill Sans Light Italics"/>
              <a:cs typeface="Gill Sans Light Italics"/>
              <a:sym typeface="Gill Sans Light Italics"/>
            </a:endParaRPr>
          </a:p>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When discussing a play, film, or book it is an outline of the plot.</a:t>
            </a:r>
          </a:p>
          <a:p>
            <a:pPr algn="l">
              <a:lnSpc>
                <a:spcPts val="2095"/>
              </a:lnSpc>
              <a:spcBef>
                <a:spcPct val="0"/>
              </a:spcBef>
            </a:pPr>
            <a:endParaRPr lang="en-US" sz="1999" i="1" dirty="0">
              <a:solidFill>
                <a:srgbClr val="000000"/>
              </a:solidFill>
              <a:latin typeface="Gill Sans Light Italics"/>
              <a:ea typeface="Gill Sans Light Italics"/>
              <a:cs typeface="Gill Sans Light Italics"/>
              <a:sym typeface="Gill Sans Light Italics"/>
            </a:endParaRPr>
          </a:p>
        </p:txBody>
      </p:sp>
      <p:sp>
        <p:nvSpPr>
          <p:cNvPr id="12" name="TextBox 12"/>
          <p:cNvSpPr txBox="1"/>
          <p:nvPr/>
        </p:nvSpPr>
        <p:spPr>
          <a:xfrm>
            <a:off x="632840" y="3940995"/>
            <a:ext cx="9655786" cy="313423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The synopsis for CLUNK! is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CLUNK! . . .</a:t>
            </a:r>
          </a:p>
          <a:p>
            <a:pPr algn="l">
              <a:lnSpc>
                <a:spcPts val="2095"/>
              </a:lnSpc>
            </a:pPr>
            <a:r>
              <a:rPr lang="en-US" sz="1999" dirty="0">
                <a:solidFill>
                  <a:srgbClr val="000000"/>
                </a:solidFill>
                <a:latin typeface="Gill Sans Light"/>
                <a:ea typeface="Gill Sans Light"/>
                <a:cs typeface="Gill Sans Light"/>
                <a:sym typeface="Gill Sans Light"/>
              </a:rPr>
              <a:t>....a shiny, heavy thing falls out of Andy's ear during class. What is it? He and his Gran never keep secrets from each other, but Andy makes an exception with the weird ear thing. He keeps it in his pocket – secret.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Andy lives with his Gran above her video shop. They tell each other everything, until one day they don't and bad things start to happen. Turns out Gran has been keeping things to herself too, big, important things. Andy starts to wonder if his secret ear thing caused all this, or might it save them all?</a:t>
            </a: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3" name="TextBox 13"/>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T.V Time</a:t>
            </a:r>
          </a:p>
        </p:txBody>
      </p:sp>
      <p:sp>
        <p:nvSpPr>
          <p:cNvPr id="14" name="TextBox 14"/>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Task 1</a:t>
            </a:r>
          </a:p>
        </p:txBody>
      </p:sp>
      <p:sp>
        <p:nvSpPr>
          <p:cNvPr id="15" name="TextBox 15"/>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589306"/>
            <a:ext cx="9471640" cy="331694"/>
          </a:xfrm>
          <a:prstGeom prst="rect">
            <a:avLst/>
          </a:prstGeom>
        </p:spPr>
        <p:txBody>
          <a:bodyPr lIns="0" tIns="0" rIns="0" bIns="0" rtlCol="0" anchor="t">
            <a:spAutoFit/>
          </a:bodyPr>
          <a:lstStyle/>
          <a:p>
            <a:pPr algn="l">
              <a:lnSpc>
                <a:spcPts val="2800"/>
              </a:lnSpc>
            </a:pPr>
            <a:r>
              <a:rPr lang="en-US" sz="2000" b="1" dirty="0">
                <a:solidFill>
                  <a:srgbClr val="000000"/>
                </a:solidFill>
                <a:latin typeface="Gill Sans Bold"/>
                <a:ea typeface="Gill Sans Bold"/>
                <a:cs typeface="Gill Sans Bold"/>
                <a:sym typeface="Gill Sans Bold"/>
              </a:rPr>
              <a:t>Task 1</a:t>
            </a:r>
          </a:p>
        </p:txBody>
      </p:sp>
      <p:sp>
        <p:nvSpPr>
          <p:cNvPr id="11" name="TextBox 11"/>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2. Think about your </a:t>
            </a:r>
            <a:r>
              <a:rPr lang="en-US" sz="1999" dirty="0" err="1">
                <a:solidFill>
                  <a:srgbClr val="000000"/>
                </a:solidFill>
                <a:latin typeface="Gill Sans Light"/>
                <a:ea typeface="Gill Sans Light"/>
                <a:cs typeface="Gill Sans Light"/>
                <a:sym typeface="Gill Sans Light"/>
              </a:rPr>
              <a:t>favourite</a:t>
            </a:r>
            <a:r>
              <a:rPr lang="en-US" sz="1999" dirty="0">
                <a:solidFill>
                  <a:srgbClr val="000000"/>
                </a:solidFill>
                <a:latin typeface="Gill Sans Light"/>
                <a:ea typeface="Gill Sans Light"/>
                <a:cs typeface="Gill Sans Light"/>
                <a:sym typeface="Gill Sans Light"/>
              </a:rPr>
              <a:t> T.V show, film or book. </a:t>
            </a:r>
          </a:p>
        </p:txBody>
      </p:sp>
      <p:sp>
        <p:nvSpPr>
          <p:cNvPr id="12" name="TextBox 12"/>
          <p:cNvSpPr txBox="1"/>
          <p:nvPr/>
        </p:nvSpPr>
        <p:spPr>
          <a:xfrm>
            <a:off x="464360" y="2454430"/>
            <a:ext cx="9655786"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Write a synopsis about it and share it with your friend. </a:t>
            </a:r>
          </a:p>
        </p:txBody>
      </p:sp>
      <p:sp>
        <p:nvSpPr>
          <p:cNvPr id="13" name="TextBox 13"/>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T.V Time</a:t>
            </a:r>
          </a:p>
        </p:txBody>
      </p:sp>
      <p:sp>
        <p:nvSpPr>
          <p:cNvPr id="14" name="TextBox 14"/>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12.</a:t>
            </a:r>
          </a:p>
        </p:txBody>
      </p:sp>
      <p:sp>
        <p:nvSpPr>
          <p:cNvPr id="17" name="TextBox 10">
            <a:extLst>
              <a:ext uri="{FF2B5EF4-FFF2-40B4-BE49-F238E27FC236}">
                <a16:creationId xmlns:a16="http://schemas.microsoft.com/office/drawing/2014/main" id="{0E517C25-F065-2CF3-5137-95792FED649B}"/>
              </a:ext>
            </a:extLst>
          </p:cNvPr>
          <p:cNvSpPr txBox="1"/>
          <p:nvPr/>
        </p:nvSpPr>
        <p:spPr>
          <a:xfrm>
            <a:off x="497504" y="3314319"/>
            <a:ext cx="9471640" cy="331694"/>
          </a:xfrm>
          <a:prstGeom prst="rect">
            <a:avLst/>
          </a:prstGeom>
        </p:spPr>
        <p:txBody>
          <a:bodyPr lIns="0" tIns="0" rIns="0" bIns="0" rtlCol="0" anchor="t">
            <a:spAutoFit/>
          </a:bodyPr>
          <a:lstStyle/>
          <a:p>
            <a:pPr algn="l">
              <a:lnSpc>
                <a:spcPts val="2800"/>
              </a:lnSpc>
            </a:pPr>
            <a:r>
              <a:rPr lang="en-US" sz="1999" b="1" dirty="0">
                <a:solidFill>
                  <a:srgbClr val="E6007D"/>
                </a:solidFill>
                <a:latin typeface="Gill Sans Medium"/>
                <a:ea typeface="Gill Sans Medium"/>
                <a:cs typeface="Gill Sans Medium"/>
                <a:sym typeface="Gill Sans Medium"/>
              </a:rPr>
              <a:t>HINTS</a:t>
            </a:r>
            <a:endParaRPr lang="en-US" sz="2000" b="1" dirty="0">
              <a:solidFill>
                <a:srgbClr val="000000"/>
              </a:solidFill>
              <a:latin typeface="Gill Sans Bold"/>
              <a:ea typeface="Gill Sans Bold"/>
              <a:cs typeface="Gill Sans Bold"/>
              <a:sym typeface="Gill Sans Bold"/>
            </a:endParaRPr>
          </a:p>
        </p:txBody>
      </p:sp>
      <p:sp>
        <p:nvSpPr>
          <p:cNvPr id="18" name="TextBox 11">
            <a:extLst>
              <a:ext uri="{FF2B5EF4-FFF2-40B4-BE49-F238E27FC236}">
                <a16:creationId xmlns:a16="http://schemas.microsoft.com/office/drawing/2014/main" id="{A5504CD2-FBAB-153B-825B-87D9ECA164FB}"/>
              </a:ext>
            </a:extLst>
          </p:cNvPr>
          <p:cNvSpPr txBox="1"/>
          <p:nvPr/>
        </p:nvSpPr>
        <p:spPr>
          <a:xfrm>
            <a:off x="405431" y="3696542"/>
            <a:ext cx="9655786" cy="2693045"/>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Keep it short, snappy and to the point.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Tell the reader who the main character is, and any other characters that may feature. </a:t>
            </a:r>
          </a:p>
          <a:p>
            <a:pPr algn="l">
              <a:lnSpc>
                <a:spcPts val="2095"/>
              </a:lnSpc>
            </a:pPr>
            <a:r>
              <a:rPr lang="en-US" sz="1999" dirty="0">
                <a:solidFill>
                  <a:srgbClr val="000000"/>
                </a:solidFill>
                <a:latin typeface="Gill Sans Light"/>
                <a:ea typeface="Gill Sans Light"/>
                <a:cs typeface="Gill Sans Light"/>
                <a:sym typeface="Gill Sans Light"/>
              </a:rPr>
              <a:t>Andy and Gran</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Tell the reader what the main characters situation is, what happens to them to start the story?</a:t>
            </a:r>
          </a:p>
          <a:p>
            <a:pPr algn="l">
              <a:lnSpc>
                <a:spcPts val="2095"/>
              </a:lnSpc>
              <a:spcBef>
                <a:spcPct val="0"/>
              </a:spcBef>
            </a:pPr>
            <a:r>
              <a:rPr lang="en-US" sz="1999" dirty="0">
                <a:solidFill>
                  <a:srgbClr val="000000"/>
                </a:solidFill>
                <a:latin typeface="Gill Sans Light"/>
                <a:ea typeface="Gill Sans Light"/>
                <a:cs typeface="Gill Sans Light"/>
                <a:sym typeface="Gill Sans Light"/>
              </a:rPr>
              <a:t>...a shiny, heavy thing falls out of Andy's ear during class.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0" end="0"/>
                                            </p:txEl>
                                          </p:spTgt>
                                        </p:tgtEl>
                                        <p:attrNameLst>
                                          <p:attrName>style.visibility</p:attrName>
                                        </p:attrNameLst>
                                      </p:cBhvr>
                                      <p:to>
                                        <p:strVal val="visible"/>
                                      </p:to>
                                    </p:set>
                                    <p:animEffect transition="in" filter="fade">
                                      <p:cBhvr>
                                        <p:cTn id="17" dur="2000"/>
                                        <p:tgtEl>
                                          <p:spTgt spid="1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2000"/>
                                        <p:tgtEl>
                                          <p:spTgt spid="18">
                                            <p:txEl>
                                              <p:pRg st="3" end="3"/>
                                            </p:txEl>
                                          </p:spTgt>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8">
                                            <p:txEl>
                                              <p:pRg st="4" end="4"/>
                                            </p:txEl>
                                          </p:spTgt>
                                        </p:tgtEl>
                                        <p:attrNameLst>
                                          <p:attrName>style.visibility</p:attrName>
                                        </p:attrNameLst>
                                      </p:cBhvr>
                                      <p:to>
                                        <p:strVal val="visible"/>
                                      </p:to>
                                    </p:set>
                                    <p:animEffect transition="in" filter="fade">
                                      <p:cBhvr>
                                        <p:cTn id="26" dur="2000"/>
                                        <p:tgtEl>
                                          <p:spTgt spid="1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animEffect transition="in" filter="fade">
                                      <p:cBhvr>
                                        <p:cTn id="31" dur="2000"/>
                                        <p:tgtEl>
                                          <p:spTgt spid="18">
                                            <p:txEl>
                                              <p:pRg st="7" end="7"/>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18">
                                            <p:txEl>
                                              <p:pRg st="8" end="8"/>
                                            </p:txEl>
                                          </p:spTgt>
                                        </p:tgtEl>
                                        <p:attrNameLst>
                                          <p:attrName>style.visibility</p:attrName>
                                        </p:attrNameLst>
                                      </p:cBhvr>
                                      <p:to>
                                        <p:strVal val="visible"/>
                                      </p:to>
                                    </p:set>
                                    <p:animEffect transition="in" filter="fade">
                                      <p:cBhvr>
                                        <p:cTn id="35" dur="2000"/>
                                        <p:tgtEl>
                                          <p:spTgt spid="1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343337"/>
            <a:ext cx="9471640" cy="387350"/>
          </a:xfrm>
          <a:prstGeom prst="rect">
            <a:avLst/>
          </a:prstGeom>
        </p:spPr>
        <p:txBody>
          <a:bodyPr lIns="0" tIns="0" rIns="0" bIns="0" rtlCol="0" anchor="t">
            <a:spAutoFit/>
          </a:bodyPr>
          <a:lstStyle/>
          <a:p>
            <a:pPr algn="l">
              <a:lnSpc>
                <a:spcPts val="2800"/>
              </a:lnSpc>
            </a:pPr>
            <a:r>
              <a:rPr lang="en-US" sz="2000" b="1">
                <a:solidFill>
                  <a:srgbClr val="E6007D"/>
                </a:solidFill>
                <a:latin typeface="Gill Sans Bold"/>
                <a:ea typeface="Gill Sans Bold"/>
                <a:cs typeface="Gill Sans Bold"/>
                <a:sym typeface="Gill Sans Bold"/>
              </a:rPr>
              <a:t>HINTS</a:t>
            </a:r>
          </a:p>
        </p:txBody>
      </p:sp>
      <p:sp>
        <p:nvSpPr>
          <p:cNvPr id="11" name="TextBox 11"/>
          <p:cNvSpPr txBox="1"/>
          <p:nvPr/>
        </p:nvSpPr>
        <p:spPr>
          <a:xfrm>
            <a:off x="464360" y="1682905"/>
            <a:ext cx="9655786" cy="2105533"/>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Tell the reader about obstacles that the main character will have to overcome. This could also include conflicts that they have with other characters and / or characters who help them.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spcBef>
                <a:spcPct val="0"/>
              </a:spcBef>
            </a:pPr>
            <a:r>
              <a:rPr lang="en-US" sz="1999" dirty="0">
                <a:solidFill>
                  <a:srgbClr val="000000"/>
                </a:solidFill>
                <a:latin typeface="Gill Sans Light"/>
                <a:ea typeface="Gill Sans Light"/>
                <a:cs typeface="Gill Sans Light"/>
                <a:sym typeface="Gill Sans Light"/>
              </a:rPr>
              <a:t>Andy lives with his Gran above her video shop. They tell each other everything, until one day they don't and bad things start to happen. Turns out Gran has been keeping things to herself too, big, important things. Andy starts to wonder if his secret ear thing caused all this, or might it save them all? </a:t>
            </a: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T.V Time</a:t>
            </a:r>
          </a:p>
        </p:txBody>
      </p:sp>
      <p:sp>
        <p:nvSpPr>
          <p:cNvPr id="13" name="TextBox 13"/>
          <p:cNvSpPr txBox="1"/>
          <p:nvPr/>
        </p:nvSpPr>
        <p:spPr>
          <a:xfrm>
            <a:off x="339831" y="7078079"/>
            <a:ext cx="416169" cy="205184"/>
          </a:xfrm>
          <a:prstGeom prst="rect">
            <a:avLst/>
          </a:prstGeom>
        </p:spPr>
        <p:txBody>
          <a:bodyPr lIns="0" tIns="0" rIns="0" bIns="0" rtlCol="0" anchor="t">
            <a:spAutoFit/>
          </a:bodyPr>
          <a:lstStyle/>
          <a:p>
            <a:pPr algn="l">
              <a:lnSpc>
                <a:spcPts val="1572"/>
              </a:lnSpc>
              <a:spcBef>
                <a:spcPct val="0"/>
              </a:spcBef>
            </a:pPr>
            <a:r>
              <a:rPr lang="en-US" sz="1500" b="1" dirty="0">
                <a:solidFill>
                  <a:srgbClr val="000000"/>
                </a:solidFill>
                <a:latin typeface="Gill Sans Bold"/>
                <a:ea typeface="Gill Sans Bold"/>
                <a:cs typeface="Gill Sans Bold"/>
                <a:sym typeface="Gill Sans Bold"/>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Effect transition="in" filter="fade">
                                      <p:cBhvr>
                                        <p:cTn id="11"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89092"/>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Now it’s time for a crossover! </a:t>
            </a:r>
          </a:p>
        </p:txBody>
      </p:sp>
      <p:sp>
        <p:nvSpPr>
          <p:cNvPr id="11" name="TextBox 11"/>
          <p:cNvSpPr txBox="1"/>
          <p:nvPr/>
        </p:nvSpPr>
        <p:spPr>
          <a:xfrm>
            <a:off x="464360" y="2243725"/>
            <a:ext cx="9655786" cy="467728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Using your </a:t>
            </a:r>
            <a:r>
              <a:rPr lang="en-US" sz="1999" dirty="0" err="1">
                <a:solidFill>
                  <a:srgbClr val="000000"/>
                </a:solidFill>
                <a:latin typeface="Gill Sans Light"/>
                <a:ea typeface="Gill Sans Light"/>
                <a:cs typeface="Gill Sans Light"/>
                <a:sym typeface="Gill Sans Light"/>
              </a:rPr>
              <a:t>favourite</a:t>
            </a:r>
            <a:r>
              <a:rPr lang="en-US" sz="1999" dirty="0">
                <a:solidFill>
                  <a:srgbClr val="000000"/>
                </a:solidFill>
                <a:latin typeface="Gill Sans Light"/>
                <a:ea typeface="Gill Sans Light"/>
                <a:cs typeface="Gill Sans Light"/>
                <a:sym typeface="Gill Sans Light"/>
              </a:rPr>
              <a:t> T.V show, film or book as the start of your story, you are now going to add you and your friends into the adventure.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Think about: </a:t>
            </a: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Who is the main character now?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What role you might have in the story, and what role does the original main character have?</a:t>
            </a: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Do you help the main character, are you a ‘villain’ to the main character?</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What happens to the story now that you and your friends are involved?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Where does the story take place? </a:t>
            </a: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Where does it start and end? Where do they visit?</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Why do you decide to do what you do?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When does the story take place? </a:t>
            </a:r>
          </a:p>
          <a:p>
            <a:pPr marL="863595" lvl="2" indent="-287865"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What time is it? What year is it? What day is it? </a:t>
            </a: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T.V Time</a:t>
            </a:r>
          </a:p>
        </p:txBody>
      </p:sp>
      <p:sp>
        <p:nvSpPr>
          <p:cNvPr id="13" name="TextBox 13"/>
          <p:cNvSpPr txBox="1"/>
          <p:nvPr/>
        </p:nvSpPr>
        <p:spPr>
          <a:xfrm>
            <a:off x="464360" y="1361879"/>
            <a:ext cx="9471640" cy="38735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Task 2</a:t>
            </a:r>
          </a:p>
        </p:txBody>
      </p:sp>
      <p:sp>
        <p:nvSpPr>
          <p:cNvPr id="14" name="TextBox 14"/>
          <p:cNvSpPr txBox="1"/>
          <p:nvPr/>
        </p:nvSpPr>
        <p:spPr>
          <a:xfrm>
            <a:off x="339831" y="7078079"/>
            <a:ext cx="416169" cy="205184"/>
          </a:xfrm>
          <a:prstGeom prst="rect">
            <a:avLst/>
          </a:prstGeom>
        </p:spPr>
        <p:txBody>
          <a:bodyPr lIns="0" tIns="0" rIns="0" bIns="0" rtlCol="0" anchor="t">
            <a:spAutoFit/>
          </a:bodyPr>
          <a:lstStyle/>
          <a:p>
            <a:pPr algn="l">
              <a:lnSpc>
                <a:spcPts val="1572"/>
              </a:lnSpc>
              <a:spcBef>
                <a:spcPct val="0"/>
              </a:spcBef>
            </a:pPr>
            <a:r>
              <a:rPr lang="en-US" sz="1500" b="1" dirty="0">
                <a:solidFill>
                  <a:srgbClr val="000000"/>
                </a:solidFill>
                <a:latin typeface="Gill Sans Bold"/>
                <a:ea typeface="Gill Sans Bold"/>
                <a:cs typeface="Gill Sans Bold"/>
                <a:sym typeface="Gill Sans Bold"/>
              </a:rPr>
              <a:t>14.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2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2" end="2"/>
                                            </p:txEl>
                                          </p:spTgt>
                                        </p:tgtEl>
                                        <p:attrNameLst>
                                          <p:attrName>style.visibility</p:attrName>
                                        </p:attrNameLst>
                                      </p:cBhvr>
                                      <p:to>
                                        <p:strVal val="visible"/>
                                      </p:to>
                                    </p:set>
                                    <p:animEffect transition="in" filter="fade">
                                      <p:cBhvr>
                                        <p:cTn id="12" dur="2000"/>
                                        <p:tgtEl>
                                          <p:spTgt spid="11">
                                            <p:txEl>
                                              <p:pRg st="2" end="2"/>
                                            </p:txEl>
                                          </p:spTgt>
                                        </p:tgtEl>
                                      </p:cBhvr>
                                    </p:animEffect>
                                  </p:childTnLst>
                                </p:cTn>
                              </p:par>
                            </p:childTnLst>
                          </p:cTn>
                        </p:par>
                        <p:par>
                          <p:cTn id="13" fill="hold">
                            <p:stCondLst>
                              <p:cond delay="2000"/>
                            </p:stCondLst>
                            <p:childTnLst>
                              <p:par>
                                <p:cTn id="14" presetID="10" presetClass="entr" presetSubtype="0" fill="hold" nodeType="afterEffect">
                                  <p:stCondLst>
                                    <p:cond delay="2000"/>
                                  </p:stCondLst>
                                  <p:childTnLst>
                                    <p:set>
                                      <p:cBhvr>
                                        <p:cTn id="15" dur="1" fill="hold">
                                          <p:stCondLst>
                                            <p:cond delay="0"/>
                                          </p:stCondLst>
                                        </p:cTn>
                                        <p:tgtEl>
                                          <p:spTgt spid="11">
                                            <p:txEl>
                                              <p:pRg st="3" end="3"/>
                                            </p:txEl>
                                          </p:spTgt>
                                        </p:tgtEl>
                                        <p:attrNameLst>
                                          <p:attrName>style.visibility</p:attrName>
                                        </p:attrNameLst>
                                      </p:cBhvr>
                                      <p:to>
                                        <p:strVal val="visible"/>
                                      </p:to>
                                    </p:set>
                                    <p:animEffect transition="in" filter="fade">
                                      <p:cBhvr>
                                        <p:cTn id="16" dur="2000"/>
                                        <p:tgtEl>
                                          <p:spTgt spid="11">
                                            <p:txEl>
                                              <p:pRg st="3" end="3"/>
                                            </p:txEl>
                                          </p:spTgt>
                                        </p:tgtEl>
                                      </p:cBhvr>
                                    </p:animEffect>
                                  </p:childTnLst>
                                </p:cTn>
                              </p:par>
                            </p:childTnLst>
                          </p:cTn>
                        </p:par>
                        <p:par>
                          <p:cTn id="17" fill="hold">
                            <p:stCondLst>
                              <p:cond delay="6000"/>
                            </p:stCondLst>
                            <p:childTnLst>
                              <p:par>
                                <p:cTn id="18" presetID="10" presetClass="entr" presetSubtype="0" fill="hold" nodeType="after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fade">
                                      <p:cBhvr>
                                        <p:cTn id="20" dur="2000"/>
                                        <p:tgtEl>
                                          <p:spTgt spid="11">
                                            <p:txEl>
                                              <p:pRg st="5" end="5"/>
                                            </p:txEl>
                                          </p:spTgt>
                                        </p:tgtEl>
                                      </p:cBhvr>
                                    </p:animEffect>
                                  </p:childTnLst>
                                </p:cTn>
                              </p:par>
                            </p:childTnLst>
                          </p:cTn>
                        </p:par>
                        <p:par>
                          <p:cTn id="21" fill="hold">
                            <p:stCondLst>
                              <p:cond delay="8000"/>
                            </p:stCondLst>
                            <p:childTnLst>
                              <p:par>
                                <p:cTn id="22" presetID="10" presetClass="entr" presetSubtype="0" fill="hold" nodeType="afterEffect">
                                  <p:stCondLst>
                                    <p:cond delay="0"/>
                                  </p:stCondLst>
                                  <p:childTnLst>
                                    <p:set>
                                      <p:cBhvr>
                                        <p:cTn id="23" dur="1" fill="hold">
                                          <p:stCondLst>
                                            <p:cond delay="0"/>
                                          </p:stCondLst>
                                        </p:cTn>
                                        <p:tgtEl>
                                          <p:spTgt spid="11">
                                            <p:txEl>
                                              <p:pRg st="6" end="6"/>
                                            </p:txEl>
                                          </p:spTgt>
                                        </p:tgtEl>
                                        <p:attrNameLst>
                                          <p:attrName>style.visibility</p:attrName>
                                        </p:attrNameLst>
                                      </p:cBhvr>
                                      <p:to>
                                        <p:strVal val="visible"/>
                                      </p:to>
                                    </p:set>
                                    <p:animEffect transition="in" filter="fade">
                                      <p:cBhvr>
                                        <p:cTn id="24" dur="2000"/>
                                        <p:tgtEl>
                                          <p:spTgt spid="11">
                                            <p:txEl>
                                              <p:pRg st="6" end="6"/>
                                            </p:txEl>
                                          </p:spTgt>
                                        </p:tgtEl>
                                      </p:cBhvr>
                                    </p:animEffect>
                                  </p:childTnLst>
                                </p:cTn>
                              </p:par>
                            </p:childTnLst>
                          </p:cTn>
                        </p:par>
                        <p:par>
                          <p:cTn id="25" fill="hold">
                            <p:stCondLst>
                              <p:cond delay="10000"/>
                            </p:stCondLst>
                            <p:childTnLst>
                              <p:par>
                                <p:cTn id="26" presetID="10" presetClass="entr" presetSubtype="0" fill="hold" nodeType="afterEffect">
                                  <p:stCondLst>
                                    <p:cond delay="0"/>
                                  </p:stCondLst>
                                  <p:childTnLst>
                                    <p:set>
                                      <p:cBhvr>
                                        <p:cTn id="27" dur="1" fill="hold">
                                          <p:stCondLst>
                                            <p:cond delay="0"/>
                                          </p:stCondLst>
                                        </p:cTn>
                                        <p:tgtEl>
                                          <p:spTgt spid="11">
                                            <p:txEl>
                                              <p:pRg st="8" end="8"/>
                                            </p:txEl>
                                          </p:spTgt>
                                        </p:tgtEl>
                                        <p:attrNameLst>
                                          <p:attrName>style.visibility</p:attrName>
                                        </p:attrNameLst>
                                      </p:cBhvr>
                                      <p:to>
                                        <p:strVal val="visible"/>
                                      </p:to>
                                    </p:set>
                                    <p:animEffect transition="in" filter="fade">
                                      <p:cBhvr>
                                        <p:cTn id="28" dur="2000"/>
                                        <p:tgtEl>
                                          <p:spTgt spid="11">
                                            <p:txEl>
                                              <p:pRg st="8" end="8"/>
                                            </p:txEl>
                                          </p:spTgt>
                                        </p:tgtEl>
                                      </p:cBhvr>
                                    </p:animEffect>
                                  </p:childTnLst>
                                </p:cTn>
                              </p:par>
                            </p:childTnLst>
                          </p:cTn>
                        </p:par>
                        <p:par>
                          <p:cTn id="29" fill="hold">
                            <p:stCondLst>
                              <p:cond delay="12000"/>
                            </p:stCondLst>
                            <p:childTnLst>
                              <p:par>
                                <p:cTn id="30" presetID="10" presetClass="entr" presetSubtype="0" fill="hold" nodeType="afterEffect">
                                  <p:stCondLst>
                                    <p:cond delay="0"/>
                                  </p:stCondLst>
                                  <p:childTnLst>
                                    <p:set>
                                      <p:cBhvr>
                                        <p:cTn id="31" dur="1" fill="hold">
                                          <p:stCondLst>
                                            <p:cond delay="0"/>
                                          </p:stCondLst>
                                        </p:cTn>
                                        <p:tgtEl>
                                          <p:spTgt spid="11">
                                            <p:txEl>
                                              <p:pRg st="10" end="10"/>
                                            </p:txEl>
                                          </p:spTgt>
                                        </p:tgtEl>
                                        <p:attrNameLst>
                                          <p:attrName>style.visibility</p:attrName>
                                        </p:attrNameLst>
                                      </p:cBhvr>
                                      <p:to>
                                        <p:strVal val="visible"/>
                                      </p:to>
                                    </p:set>
                                    <p:animEffect transition="in" filter="fade">
                                      <p:cBhvr>
                                        <p:cTn id="32" dur="2000"/>
                                        <p:tgtEl>
                                          <p:spTgt spid="11">
                                            <p:txEl>
                                              <p:pRg st="10" end="10"/>
                                            </p:txEl>
                                          </p:spTgt>
                                        </p:tgtEl>
                                      </p:cBhvr>
                                    </p:animEffect>
                                  </p:childTnLst>
                                </p:cTn>
                              </p:par>
                            </p:childTnLst>
                          </p:cTn>
                        </p:par>
                        <p:par>
                          <p:cTn id="33" fill="hold">
                            <p:stCondLst>
                              <p:cond delay="14000"/>
                            </p:stCondLst>
                            <p:childTnLst>
                              <p:par>
                                <p:cTn id="34" presetID="10" presetClass="entr" presetSubtype="0" fill="hold" nodeType="afterEffect">
                                  <p:stCondLst>
                                    <p:cond delay="0"/>
                                  </p:stCondLst>
                                  <p:childTnLst>
                                    <p:set>
                                      <p:cBhvr>
                                        <p:cTn id="35" dur="1" fill="hold">
                                          <p:stCondLst>
                                            <p:cond delay="0"/>
                                          </p:stCondLst>
                                        </p:cTn>
                                        <p:tgtEl>
                                          <p:spTgt spid="11">
                                            <p:txEl>
                                              <p:pRg st="11" end="11"/>
                                            </p:txEl>
                                          </p:spTgt>
                                        </p:tgtEl>
                                        <p:attrNameLst>
                                          <p:attrName>style.visibility</p:attrName>
                                        </p:attrNameLst>
                                      </p:cBhvr>
                                      <p:to>
                                        <p:strVal val="visible"/>
                                      </p:to>
                                    </p:set>
                                    <p:animEffect transition="in" filter="fade">
                                      <p:cBhvr>
                                        <p:cTn id="36" dur="2000"/>
                                        <p:tgtEl>
                                          <p:spTgt spid="11">
                                            <p:txEl>
                                              <p:pRg st="11" end="11"/>
                                            </p:txEl>
                                          </p:spTgt>
                                        </p:tgtEl>
                                      </p:cBhvr>
                                    </p:animEffect>
                                  </p:childTnLst>
                                </p:cTn>
                              </p:par>
                            </p:childTnLst>
                          </p:cTn>
                        </p:par>
                        <p:par>
                          <p:cTn id="37" fill="hold">
                            <p:stCondLst>
                              <p:cond delay="16000"/>
                            </p:stCondLst>
                            <p:childTnLst>
                              <p:par>
                                <p:cTn id="38" presetID="10" presetClass="entr" presetSubtype="0" fill="hold" nodeType="afterEffect">
                                  <p:stCondLst>
                                    <p:cond delay="0"/>
                                  </p:stCondLst>
                                  <p:childTnLst>
                                    <p:set>
                                      <p:cBhvr>
                                        <p:cTn id="39" dur="1" fill="hold">
                                          <p:stCondLst>
                                            <p:cond delay="0"/>
                                          </p:stCondLst>
                                        </p:cTn>
                                        <p:tgtEl>
                                          <p:spTgt spid="11">
                                            <p:txEl>
                                              <p:pRg st="13" end="13"/>
                                            </p:txEl>
                                          </p:spTgt>
                                        </p:tgtEl>
                                        <p:attrNameLst>
                                          <p:attrName>style.visibility</p:attrName>
                                        </p:attrNameLst>
                                      </p:cBhvr>
                                      <p:to>
                                        <p:strVal val="visible"/>
                                      </p:to>
                                    </p:set>
                                    <p:animEffect transition="in" filter="fade">
                                      <p:cBhvr>
                                        <p:cTn id="40" dur="2000"/>
                                        <p:tgtEl>
                                          <p:spTgt spid="11">
                                            <p:txEl>
                                              <p:pRg st="13" end="13"/>
                                            </p:txEl>
                                          </p:spTgt>
                                        </p:tgtEl>
                                      </p:cBhvr>
                                    </p:animEffect>
                                  </p:childTnLst>
                                </p:cTn>
                              </p:par>
                            </p:childTnLst>
                          </p:cTn>
                        </p:par>
                        <p:par>
                          <p:cTn id="41" fill="hold">
                            <p:stCondLst>
                              <p:cond delay="18000"/>
                            </p:stCondLst>
                            <p:childTnLst>
                              <p:par>
                                <p:cTn id="42" presetID="10" presetClass="entr" presetSubtype="0" fill="hold" nodeType="afterEffect">
                                  <p:stCondLst>
                                    <p:cond delay="0"/>
                                  </p:stCondLst>
                                  <p:childTnLst>
                                    <p:set>
                                      <p:cBhvr>
                                        <p:cTn id="43" dur="1" fill="hold">
                                          <p:stCondLst>
                                            <p:cond delay="0"/>
                                          </p:stCondLst>
                                        </p:cTn>
                                        <p:tgtEl>
                                          <p:spTgt spid="11">
                                            <p:txEl>
                                              <p:pRg st="15" end="15"/>
                                            </p:txEl>
                                          </p:spTgt>
                                        </p:tgtEl>
                                        <p:attrNameLst>
                                          <p:attrName>style.visibility</p:attrName>
                                        </p:attrNameLst>
                                      </p:cBhvr>
                                      <p:to>
                                        <p:strVal val="visible"/>
                                      </p:to>
                                    </p:set>
                                    <p:animEffect transition="in" filter="fade">
                                      <p:cBhvr>
                                        <p:cTn id="44" dur="2000"/>
                                        <p:tgtEl>
                                          <p:spTgt spid="11">
                                            <p:txEl>
                                              <p:pRg st="15" end="15"/>
                                            </p:txEl>
                                          </p:spTgt>
                                        </p:tgtEl>
                                      </p:cBhvr>
                                    </p:animEffect>
                                  </p:childTnLst>
                                </p:cTn>
                              </p:par>
                            </p:childTnLst>
                          </p:cTn>
                        </p:par>
                        <p:par>
                          <p:cTn id="45" fill="hold">
                            <p:stCondLst>
                              <p:cond delay="20000"/>
                            </p:stCondLst>
                            <p:childTnLst>
                              <p:par>
                                <p:cTn id="46" presetID="10" presetClass="entr" presetSubtype="0" fill="hold" nodeType="afterEffect">
                                  <p:stCondLst>
                                    <p:cond delay="0"/>
                                  </p:stCondLst>
                                  <p:childTnLst>
                                    <p:set>
                                      <p:cBhvr>
                                        <p:cTn id="47" dur="1" fill="hold">
                                          <p:stCondLst>
                                            <p:cond delay="0"/>
                                          </p:stCondLst>
                                        </p:cTn>
                                        <p:tgtEl>
                                          <p:spTgt spid="11">
                                            <p:txEl>
                                              <p:pRg st="16" end="16"/>
                                            </p:txEl>
                                          </p:spTgt>
                                        </p:tgtEl>
                                        <p:attrNameLst>
                                          <p:attrName>style.visibility</p:attrName>
                                        </p:attrNameLst>
                                      </p:cBhvr>
                                      <p:to>
                                        <p:strVal val="visible"/>
                                      </p:to>
                                    </p:set>
                                    <p:animEffect transition="in" filter="fade">
                                      <p:cBhvr>
                                        <p:cTn id="48" dur="2000"/>
                                        <p:tgtEl>
                                          <p:spTgt spid="11">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24495" y="895001"/>
            <a:ext cx="5924895" cy="5908999"/>
            <a:chOff x="0" y="0"/>
            <a:chExt cx="2123349" cy="2117652"/>
          </a:xfrm>
        </p:grpSpPr>
        <p:sp>
          <p:nvSpPr>
            <p:cNvPr id="4" name="Freeform 4"/>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a:p>
          </p:txBody>
        </p:sp>
        <p:sp>
          <p:nvSpPr>
            <p:cNvPr id="5" name="TextBox 5"/>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6" name="Freeform 6"/>
          <p:cNvSpPr/>
          <p:nvPr/>
        </p:nvSpPr>
        <p:spPr>
          <a:xfrm>
            <a:off x="4562620" y="1266266"/>
            <a:ext cx="6802124" cy="4464874"/>
          </a:xfrm>
          <a:custGeom>
            <a:avLst/>
            <a:gdLst/>
            <a:ahLst/>
            <a:cxnLst/>
            <a:rect l="l" t="t" r="r" b="b"/>
            <a:pathLst>
              <a:path w="6802124" h="4464874">
                <a:moveTo>
                  <a:pt x="0" y="0"/>
                </a:moveTo>
                <a:lnTo>
                  <a:pt x="6802124" y="0"/>
                </a:lnTo>
                <a:lnTo>
                  <a:pt x="6802124" y="4464874"/>
                </a:lnTo>
                <a:lnTo>
                  <a:pt x="0" y="4464874"/>
                </a:lnTo>
                <a:lnTo>
                  <a:pt x="0" y="0"/>
                </a:lnTo>
                <a:close/>
              </a:path>
            </a:pathLst>
          </a:custGeom>
          <a:blipFill>
            <a:blip r:embed="rId3"/>
            <a:stretch>
              <a:fillRect t="-3928" b="-3928"/>
            </a:stretch>
          </a:blipFill>
        </p:spPr>
        <p:txBody>
          <a:bodyPr/>
          <a:lstStyle/>
          <a:p>
            <a:endParaRPr lang="en-US"/>
          </a:p>
        </p:txBody>
      </p:sp>
      <p:sp>
        <p:nvSpPr>
          <p:cNvPr id="7" name="Freeform 7"/>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4"/>
            <a:stretch>
              <a:fillRect/>
            </a:stretch>
          </a:blipFill>
        </p:spPr>
        <p:txBody>
          <a:bodyPr/>
          <a:lstStyle/>
          <a:p>
            <a:endParaRPr lang="en-US"/>
          </a:p>
        </p:txBody>
      </p:sp>
      <p:sp>
        <p:nvSpPr>
          <p:cNvPr id="8" name="Freeform 8"/>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5"/>
            <a:stretch>
              <a:fillRect/>
            </a:stretch>
          </a:blipFill>
        </p:spPr>
        <p:txBody>
          <a:bodyPr/>
          <a:lstStyle/>
          <a:p>
            <a:endParaRPr lang="en-US"/>
          </a:p>
        </p:txBody>
      </p:sp>
      <p:sp>
        <p:nvSpPr>
          <p:cNvPr id="9" name="Freeform 9"/>
          <p:cNvSpPr/>
          <p:nvPr/>
        </p:nvSpPr>
        <p:spPr>
          <a:xfrm>
            <a:off x="756000" y="5275893"/>
            <a:ext cx="5013955" cy="910494"/>
          </a:xfrm>
          <a:custGeom>
            <a:avLst/>
            <a:gdLst/>
            <a:ahLst/>
            <a:cxnLst/>
            <a:rect l="l" t="t" r="r" b="b"/>
            <a:pathLst>
              <a:path w="5013955" h="910494">
                <a:moveTo>
                  <a:pt x="0" y="0"/>
                </a:moveTo>
                <a:lnTo>
                  <a:pt x="5013955" y="0"/>
                </a:lnTo>
                <a:lnTo>
                  <a:pt x="5013955" y="910494"/>
                </a:lnTo>
                <a:lnTo>
                  <a:pt x="0" y="910494"/>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784434" y="1528772"/>
            <a:ext cx="4805017" cy="2530475"/>
          </a:xfrm>
          <a:prstGeom prst="rect">
            <a:avLst/>
          </a:prstGeom>
        </p:spPr>
        <p:txBody>
          <a:bodyPr lIns="0" tIns="0" rIns="0" bIns="0" rtlCol="0" anchor="t">
            <a:spAutoFit/>
          </a:bodyPr>
          <a:lstStyle/>
          <a:p>
            <a:pPr algn="l">
              <a:lnSpc>
                <a:spcPts val="4900"/>
              </a:lnSpc>
            </a:pPr>
            <a:r>
              <a:rPr lang="en-US" sz="3500">
                <a:solidFill>
                  <a:srgbClr val="000000"/>
                </a:solidFill>
                <a:latin typeface="Arial"/>
                <a:ea typeface="Arial"/>
                <a:cs typeface="Arial"/>
                <a:sym typeface="Arial"/>
              </a:rPr>
              <a:t>Follow us and share your work using </a:t>
            </a:r>
            <a:r>
              <a:rPr lang="en-US" sz="3500" b="1">
                <a:solidFill>
                  <a:srgbClr val="E6007D"/>
                </a:solidFill>
                <a:latin typeface="Arial Bold"/>
                <a:ea typeface="Arial Bold"/>
                <a:cs typeface="Arial Bold"/>
                <a:sym typeface="Arial Bold"/>
              </a:rPr>
              <a:t>#VFCLUNK </a:t>
            </a:r>
            <a:r>
              <a:rPr lang="en-US" sz="3500">
                <a:solidFill>
                  <a:srgbClr val="000000"/>
                </a:solidFill>
                <a:latin typeface="Arial"/>
                <a:ea typeface="Arial"/>
                <a:cs typeface="Arial"/>
                <a:sym typeface="Arial"/>
              </a:rPr>
              <a:t>and</a:t>
            </a:r>
            <a:r>
              <a:rPr lang="en-US" sz="3500">
                <a:solidFill>
                  <a:srgbClr val="E6007D"/>
                </a:solidFill>
                <a:latin typeface="Arial"/>
                <a:ea typeface="Arial"/>
                <a:cs typeface="Arial"/>
                <a:sym typeface="Arial"/>
              </a:rPr>
              <a:t> </a:t>
            </a:r>
            <a:r>
              <a:rPr lang="en-US" sz="3500" b="1">
                <a:solidFill>
                  <a:srgbClr val="E6007D"/>
                </a:solidFill>
                <a:latin typeface="Arial Bold"/>
                <a:ea typeface="Arial Bold"/>
                <a:cs typeface="Arial Bold"/>
                <a:sym typeface="Arial Bold"/>
              </a:rPr>
              <a:t>#VFCreativeLearning</a:t>
            </a:r>
          </a:p>
        </p:txBody>
      </p:sp>
      <p:sp>
        <p:nvSpPr>
          <p:cNvPr id="12" name="TextBox 11">
            <a:extLst>
              <a:ext uri="{FF2B5EF4-FFF2-40B4-BE49-F238E27FC236}">
                <a16:creationId xmlns:a16="http://schemas.microsoft.com/office/drawing/2014/main" id="{27D20CDB-A1AD-1E36-3769-1678F5E4CAA4}"/>
              </a:ext>
            </a:extLst>
          </p:cNvPr>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7"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3"/>
            <a:stretch>
              <a:fillRect t="-1566" r="-119" b="-1564"/>
            </a:stretch>
          </a:blipFill>
        </p:spPr>
        <p:txBody>
          <a:bodyPr/>
          <a:lstStyle/>
          <a:p>
            <a:endParaRPr lang="en-US"/>
          </a:p>
        </p:txBody>
      </p:sp>
      <p:sp>
        <p:nvSpPr>
          <p:cNvPr id="3" name="Freeform 3"/>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4"/>
            <a:stretch>
              <a:fillRect/>
            </a:stretch>
          </a:blipFill>
        </p:spPr>
        <p:txBody>
          <a:bodyPr/>
          <a:lstStyle/>
          <a:p>
            <a:endParaRPr lang="en-US"/>
          </a:p>
        </p:txBody>
      </p:sp>
      <p:sp>
        <p:nvSpPr>
          <p:cNvPr id="4" name="Freeform 4"/>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224495" y="895001"/>
            <a:ext cx="5924895" cy="5908999"/>
            <a:chOff x="0" y="0"/>
            <a:chExt cx="2123349" cy="2117652"/>
          </a:xfrm>
        </p:grpSpPr>
        <p:sp>
          <p:nvSpPr>
            <p:cNvPr id="6" name="Freeform 6"/>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a:p>
          </p:txBody>
        </p:sp>
        <p:sp>
          <p:nvSpPr>
            <p:cNvPr id="7" name="TextBox 7"/>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8" name="Freeform 8"/>
          <p:cNvSpPr/>
          <p:nvPr/>
        </p:nvSpPr>
        <p:spPr>
          <a:xfrm rot="1570725">
            <a:off x="1043900" y="368777"/>
            <a:ext cx="4014378" cy="2238547"/>
          </a:xfrm>
          <a:custGeom>
            <a:avLst/>
            <a:gdLst/>
            <a:ahLst/>
            <a:cxnLst/>
            <a:rect l="l" t="t" r="r" b="b"/>
            <a:pathLst>
              <a:path w="4014378" h="2238547">
                <a:moveTo>
                  <a:pt x="0" y="0"/>
                </a:moveTo>
                <a:lnTo>
                  <a:pt x="4014378" y="0"/>
                </a:lnTo>
                <a:lnTo>
                  <a:pt x="4014378" y="2238547"/>
                </a:lnTo>
                <a:lnTo>
                  <a:pt x="0" y="223854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377827" y="2079296"/>
            <a:ext cx="6267427" cy="755650"/>
          </a:xfrm>
          <a:prstGeom prst="rect">
            <a:avLst/>
          </a:prstGeom>
        </p:spPr>
        <p:txBody>
          <a:bodyPr lIns="0" tIns="0" rIns="0" bIns="0" rtlCol="0" anchor="t">
            <a:spAutoFit/>
          </a:bodyPr>
          <a:lstStyle/>
          <a:p>
            <a:pPr algn="l">
              <a:lnSpc>
                <a:spcPts val="5599"/>
              </a:lnSpc>
            </a:pPr>
            <a:r>
              <a:rPr lang="en-US" sz="3999" b="1">
                <a:solidFill>
                  <a:srgbClr val="E6007D"/>
                </a:solidFill>
                <a:latin typeface="Gill Sans Bold"/>
                <a:ea typeface="Gill Sans Bold"/>
                <a:cs typeface="Gill Sans Bold"/>
                <a:sym typeface="Gill Sans Bold"/>
              </a:rPr>
              <a:t>Let’s Be Friends!</a:t>
            </a:r>
          </a:p>
        </p:txBody>
      </p:sp>
      <p:sp>
        <p:nvSpPr>
          <p:cNvPr id="11" name="TextBox 11"/>
          <p:cNvSpPr txBox="1"/>
          <p:nvPr/>
        </p:nvSpPr>
        <p:spPr>
          <a:xfrm>
            <a:off x="438537" y="2990680"/>
            <a:ext cx="5410851" cy="298069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Aim:</a:t>
            </a:r>
          </a:p>
          <a:p>
            <a:pPr algn="l">
              <a:lnSpc>
                <a:spcPts val="2520"/>
              </a:lnSpc>
            </a:pPr>
            <a:r>
              <a:rPr lang="en-US" sz="1800">
                <a:solidFill>
                  <a:srgbClr val="000000"/>
                </a:solidFill>
                <a:latin typeface="Gill Sans Light"/>
                <a:ea typeface="Gill Sans Light"/>
                <a:cs typeface="Gill Sans Light"/>
                <a:sym typeface="Gill Sans Light"/>
              </a:rPr>
              <a:t>To explore what it means to be a good friend.</a:t>
            </a:r>
          </a:p>
          <a:p>
            <a:pPr algn="l">
              <a:lnSpc>
                <a:spcPts val="2800"/>
              </a:lnSpc>
            </a:pPr>
            <a:endParaRPr lang="en-US" sz="1800">
              <a:solidFill>
                <a:srgbClr val="000000"/>
              </a:solidFill>
              <a:latin typeface="Gill Sans Light"/>
              <a:ea typeface="Gill Sans Light"/>
              <a:cs typeface="Gill Sans Light"/>
              <a:sym typeface="Gill Sans Light"/>
            </a:endParaRPr>
          </a:p>
          <a:p>
            <a:pPr algn="l">
              <a:lnSpc>
                <a:spcPts val="2800"/>
              </a:lnSpc>
            </a:pPr>
            <a:r>
              <a:rPr lang="en-US" sz="2000" b="1">
                <a:solidFill>
                  <a:srgbClr val="000000"/>
                </a:solidFill>
                <a:latin typeface="Gill Sans Bold"/>
                <a:ea typeface="Gill Sans Bold"/>
                <a:cs typeface="Gill Sans Bold"/>
                <a:sym typeface="Gill Sans Bold"/>
              </a:rPr>
              <a:t>Outcome:</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find personality traits we like about ourselves. </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find personality traits we look for in a friend. </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understand and know what trusted adults we have in our lives. These are adults we feel comfortable with to talk to about our worries. </a:t>
            </a:r>
          </a:p>
        </p:txBody>
      </p:sp>
      <p:sp>
        <p:nvSpPr>
          <p:cNvPr id="12" name="Freeform 12"/>
          <p:cNvSpPr/>
          <p:nvPr/>
        </p:nvSpPr>
        <p:spPr>
          <a:xfrm flipH="1">
            <a:off x="4561327" y="-103416"/>
            <a:ext cx="6976902" cy="7663416"/>
          </a:xfrm>
          <a:custGeom>
            <a:avLst/>
            <a:gdLst/>
            <a:ahLst/>
            <a:cxnLst/>
            <a:rect l="l" t="t" r="r" b="b"/>
            <a:pathLst>
              <a:path w="6976902" h="7663416">
                <a:moveTo>
                  <a:pt x="6976902" y="0"/>
                </a:moveTo>
                <a:lnTo>
                  <a:pt x="0" y="0"/>
                </a:lnTo>
                <a:lnTo>
                  <a:pt x="0" y="7663416"/>
                </a:lnTo>
                <a:lnTo>
                  <a:pt x="6976902" y="7663416"/>
                </a:lnTo>
                <a:lnTo>
                  <a:pt x="6976902" y="0"/>
                </a:lnTo>
                <a:close/>
              </a:path>
            </a:pathLst>
          </a:custGeom>
          <a:blipFill>
            <a:blip r:embed="rId7"/>
            <a:stretch>
              <a:fillRect/>
            </a:stretch>
          </a:blipFill>
        </p:spPr>
        <p:txBody>
          <a:bodyPr/>
          <a:lstStyle/>
          <a:p>
            <a:endParaRPr lang="en-US"/>
          </a:p>
        </p:txBody>
      </p:sp>
      <p:sp>
        <p:nvSpPr>
          <p:cNvPr id="13" name="TextBox 11">
            <a:extLst>
              <a:ext uri="{FF2B5EF4-FFF2-40B4-BE49-F238E27FC236}">
                <a16:creationId xmlns:a16="http://schemas.microsoft.com/office/drawing/2014/main" id="{08ADD452-EB0F-46F4-6AB9-242C81158CC2}"/>
              </a:ext>
            </a:extLst>
          </p:cNvPr>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8"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9079" y="245612"/>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51070"/>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1. As a class, discuss traits that we would look for in a friend. </a:t>
            </a:r>
          </a:p>
        </p:txBody>
      </p:sp>
      <p:sp>
        <p:nvSpPr>
          <p:cNvPr id="11" name="TextBox 11"/>
          <p:cNvSpPr txBox="1"/>
          <p:nvPr/>
        </p:nvSpPr>
        <p:spPr>
          <a:xfrm>
            <a:off x="690017" y="2164085"/>
            <a:ext cx="9541432" cy="819658"/>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for example, </a:t>
            </a:r>
          </a:p>
          <a:p>
            <a:pPr algn="l">
              <a:lnSpc>
                <a:spcPts val="2095"/>
              </a:lnSpc>
            </a:pPr>
            <a:endParaRPr lang="en-US" sz="1999" i="1" dirty="0">
              <a:solidFill>
                <a:srgbClr val="000000"/>
              </a:solidFill>
              <a:latin typeface="Gill Sans Light Italics"/>
              <a:ea typeface="Gill Sans Light Italics"/>
              <a:cs typeface="Gill Sans Light Italics"/>
              <a:sym typeface="Gill Sans Light Italics"/>
            </a:endParaRPr>
          </a:p>
          <a:p>
            <a:pPr algn="l">
              <a:lnSpc>
                <a:spcPts val="2095"/>
              </a:lnSpc>
              <a:spcBef>
                <a:spcPct val="0"/>
              </a:spcBef>
            </a:pPr>
            <a:r>
              <a:rPr lang="en-US" sz="1999" i="1" dirty="0">
                <a:solidFill>
                  <a:srgbClr val="000000"/>
                </a:solidFill>
                <a:latin typeface="Gill Sans Light Italics"/>
                <a:ea typeface="Gill Sans Light Italics"/>
                <a:cs typeface="Gill Sans Light Italics"/>
                <a:sym typeface="Gill Sans Light Italics"/>
              </a:rPr>
              <a:t>Fun / </a:t>
            </a:r>
          </a:p>
        </p:txBody>
      </p:sp>
      <p:sp>
        <p:nvSpPr>
          <p:cNvPr id="12" name="TextBox 12"/>
          <p:cNvSpPr txBox="1"/>
          <p:nvPr/>
        </p:nvSpPr>
        <p:spPr>
          <a:xfrm>
            <a:off x="464360" y="3993393"/>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2. What makes you a good friend? Write down 3 of your best traits. </a:t>
            </a:r>
          </a:p>
        </p:txBody>
      </p:sp>
      <p:sp>
        <p:nvSpPr>
          <p:cNvPr id="13" name="TextBox 13"/>
          <p:cNvSpPr txBox="1"/>
          <p:nvPr/>
        </p:nvSpPr>
        <p:spPr>
          <a:xfrm>
            <a:off x="429464" y="5167541"/>
            <a:ext cx="9471640" cy="56248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3. Now, ask your friend why they are friends with you. </a:t>
            </a:r>
          </a:p>
          <a:p>
            <a:pPr algn="l">
              <a:lnSpc>
                <a:spcPts val="2095"/>
              </a:lnSpc>
              <a:spcBef>
                <a:spcPct val="0"/>
              </a:spcBef>
            </a:pPr>
            <a:r>
              <a:rPr lang="en-US" sz="1999" dirty="0">
                <a:solidFill>
                  <a:srgbClr val="000000"/>
                </a:solidFill>
                <a:latin typeface="Gill Sans Light"/>
                <a:ea typeface="Gill Sans Light"/>
                <a:cs typeface="Gill Sans Light"/>
                <a:sym typeface="Gill Sans Light"/>
              </a:rPr>
              <a:t>What do they think 3 of your best traits are? </a:t>
            </a:r>
          </a:p>
        </p:txBody>
      </p:sp>
      <p:sp>
        <p:nvSpPr>
          <p:cNvPr id="14" name="TextBox 14"/>
          <p:cNvSpPr txBox="1"/>
          <p:nvPr/>
        </p:nvSpPr>
        <p:spPr>
          <a:xfrm>
            <a:off x="429464" y="5901007"/>
            <a:ext cx="9541432" cy="56248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Are they the same? If not, do you agree with what your friend has said? </a:t>
            </a:r>
          </a:p>
          <a:p>
            <a:pPr algn="l">
              <a:lnSpc>
                <a:spcPts val="2095"/>
              </a:lnSpc>
              <a:spcBef>
                <a:spcPct val="0"/>
              </a:spcBef>
            </a:pPr>
            <a:r>
              <a:rPr lang="en-US" sz="1999" dirty="0">
                <a:solidFill>
                  <a:srgbClr val="000000"/>
                </a:solidFill>
                <a:latin typeface="Gill Sans Light"/>
                <a:ea typeface="Gill Sans Light"/>
                <a:cs typeface="Gill Sans Light"/>
                <a:sym typeface="Gill Sans Light"/>
              </a:rPr>
              <a:t>Are you surprised by their answers?</a:t>
            </a:r>
          </a:p>
        </p:txBody>
      </p:sp>
      <p:sp>
        <p:nvSpPr>
          <p:cNvPr id="15" name="TextBox 15"/>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Traits of a Friend</a:t>
            </a:r>
          </a:p>
        </p:txBody>
      </p:sp>
      <p:sp>
        <p:nvSpPr>
          <p:cNvPr id="16" name="TextBox 16"/>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a:t>
            </a:r>
          </a:p>
        </p:txBody>
      </p:sp>
      <p:sp>
        <p:nvSpPr>
          <p:cNvPr id="17" name="TextBox 11">
            <a:extLst>
              <a:ext uri="{FF2B5EF4-FFF2-40B4-BE49-F238E27FC236}">
                <a16:creationId xmlns:a16="http://schemas.microsoft.com/office/drawing/2014/main" id="{7310D45D-1257-FBB6-6EBB-65CA910EA777}"/>
              </a:ext>
            </a:extLst>
          </p:cNvPr>
          <p:cNvSpPr txBox="1"/>
          <p:nvPr/>
        </p:nvSpPr>
        <p:spPr>
          <a:xfrm>
            <a:off x="1266357" y="2714439"/>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Kind / </a:t>
            </a:r>
          </a:p>
        </p:txBody>
      </p:sp>
      <p:sp>
        <p:nvSpPr>
          <p:cNvPr id="18" name="TextBox 11">
            <a:extLst>
              <a:ext uri="{FF2B5EF4-FFF2-40B4-BE49-F238E27FC236}">
                <a16:creationId xmlns:a16="http://schemas.microsoft.com/office/drawing/2014/main" id="{53E3F1EF-16A0-541C-DC75-612EFB11F015}"/>
              </a:ext>
            </a:extLst>
          </p:cNvPr>
          <p:cNvSpPr txBox="1"/>
          <p:nvPr/>
        </p:nvSpPr>
        <p:spPr>
          <a:xfrm>
            <a:off x="1959735" y="2716036"/>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Honest /</a:t>
            </a:r>
          </a:p>
        </p:txBody>
      </p:sp>
      <p:sp>
        <p:nvSpPr>
          <p:cNvPr id="19" name="TextBox 11">
            <a:extLst>
              <a:ext uri="{FF2B5EF4-FFF2-40B4-BE49-F238E27FC236}">
                <a16:creationId xmlns:a16="http://schemas.microsoft.com/office/drawing/2014/main" id="{ED565C85-4EE3-54D2-8BF0-7E312E36C8AA}"/>
              </a:ext>
            </a:extLst>
          </p:cNvPr>
          <p:cNvSpPr txBox="1"/>
          <p:nvPr/>
        </p:nvSpPr>
        <p:spPr>
          <a:xfrm>
            <a:off x="2908300" y="2704501"/>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Respectful /</a:t>
            </a:r>
          </a:p>
        </p:txBody>
      </p:sp>
      <p:sp>
        <p:nvSpPr>
          <p:cNvPr id="20" name="TextBox 11">
            <a:extLst>
              <a:ext uri="{FF2B5EF4-FFF2-40B4-BE49-F238E27FC236}">
                <a16:creationId xmlns:a16="http://schemas.microsoft.com/office/drawing/2014/main" id="{561D6810-9AF0-2A1B-BF78-CD78447E5BB1}"/>
              </a:ext>
            </a:extLst>
          </p:cNvPr>
          <p:cNvSpPr txBox="1"/>
          <p:nvPr/>
        </p:nvSpPr>
        <p:spPr>
          <a:xfrm>
            <a:off x="4168533" y="2697702"/>
            <a:ext cx="9541432" cy="269304"/>
          </a:xfrm>
          <a:prstGeom prst="rect">
            <a:avLst/>
          </a:prstGeom>
        </p:spPr>
        <p:txBody>
          <a:bodyPr lIns="0" tIns="0" rIns="0" bIns="0" rtlCol="0" anchor="t">
            <a:spAutoFit/>
          </a:bodyPr>
          <a:lstStyle/>
          <a:p>
            <a:pPr algn="l">
              <a:lnSpc>
                <a:spcPts val="2095"/>
              </a:lnSpc>
            </a:pPr>
            <a:r>
              <a:rPr lang="en-US" sz="1999" i="1" dirty="0">
                <a:solidFill>
                  <a:srgbClr val="000000"/>
                </a:solidFill>
                <a:latin typeface="Gill Sans Light Italics"/>
                <a:ea typeface="Gill Sans Light Italics"/>
                <a:cs typeface="Gill Sans Light Italics"/>
                <a:sym typeface="Gill Sans Light Italics"/>
              </a:rPr>
              <a:t>Supportive...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1">
                                            <p:txEl>
                                              <p:pRg st="2" end="2"/>
                                            </p:txEl>
                                          </p:spTgt>
                                        </p:tgtEl>
                                        <p:attrNameLst>
                                          <p:attrName>style.visibility</p:attrName>
                                        </p:attrNameLst>
                                      </p:cBhvr>
                                      <p:to>
                                        <p:strVal val="visible"/>
                                      </p:to>
                                    </p:set>
                                    <p:animEffect transition="in" filter="fade">
                                      <p:cBhvr>
                                        <p:cTn id="16" dur="2000"/>
                                        <p:tgtEl>
                                          <p:spTgt spid="11">
                                            <p:txEl>
                                              <p:pRg st="2" end="2"/>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fade">
                                      <p:cBhvr>
                                        <p:cTn id="20" dur="2000"/>
                                        <p:tgtEl>
                                          <p:spTgt spid="17">
                                            <p:txEl>
                                              <p:pRg st="0" end="0"/>
                                            </p:txEl>
                                          </p:spTgt>
                                        </p:tgtEl>
                                      </p:cBhvr>
                                    </p:animEffect>
                                  </p:childTnLst>
                                </p:cTn>
                              </p:par>
                            </p:childTnLst>
                          </p:cTn>
                        </p:par>
                        <p:par>
                          <p:cTn id="21" fill="hold">
                            <p:stCondLst>
                              <p:cond delay="6000"/>
                            </p:stCondLst>
                            <p:childTnLst>
                              <p:par>
                                <p:cTn id="22" presetID="10" presetClass="entr" presetSubtype="0" fill="hold" nodeType="afterEffect">
                                  <p:stCondLst>
                                    <p:cond delay="0"/>
                                  </p:stCondLst>
                                  <p:childTnLst>
                                    <p:set>
                                      <p:cBhvr>
                                        <p:cTn id="23" dur="1" fill="hold">
                                          <p:stCondLst>
                                            <p:cond delay="0"/>
                                          </p:stCondLst>
                                        </p:cTn>
                                        <p:tgtEl>
                                          <p:spTgt spid="18">
                                            <p:txEl>
                                              <p:pRg st="0" end="0"/>
                                            </p:txEl>
                                          </p:spTgt>
                                        </p:tgtEl>
                                        <p:attrNameLst>
                                          <p:attrName>style.visibility</p:attrName>
                                        </p:attrNameLst>
                                      </p:cBhvr>
                                      <p:to>
                                        <p:strVal val="visible"/>
                                      </p:to>
                                    </p:set>
                                    <p:animEffect transition="in" filter="fade">
                                      <p:cBhvr>
                                        <p:cTn id="24" dur="2000"/>
                                        <p:tgtEl>
                                          <p:spTgt spid="18">
                                            <p:txEl>
                                              <p:pRg st="0" end="0"/>
                                            </p:txEl>
                                          </p:spTgt>
                                        </p:tgtEl>
                                      </p:cBhvr>
                                    </p:animEffect>
                                  </p:childTnLst>
                                </p:cTn>
                              </p:par>
                            </p:childTnLst>
                          </p:cTn>
                        </p:par>
                        <p:par>
                          <p:cTn id="25" fill="hold">
                            <p:stCondLst>
                              <p:cond delay="8000"/>
                            </p:stCondLst>
                            <p:childTnLst>
                              <p:par>
                                <p:cTn id="26" presetID="10" presetClass="entr" presetSubtype="0" fill="hold" nodeType="afterEffect">
                                  <p:stCondLst>
                                    <p:cond delay="0"/>
                                  </p:stCondLst>
                                  <p:childTnLst>
                                    <p:set>
                                      <p:cBhvr>
                                        <p:cTn id="27" dur="1" fill="hold">
                                          <p:stCondLst>
                                            <p:cond delay="0"/>
                                          </p:stCondLst>
                                        </p:cTn>
                                        <p:tgtEl>
                                          <p:spTgt spid="19">
                                            <p:txEl>
                                              <p:pRg st="0" end="0"/>
                                            </p:txEl>
                                          </p:spTgt>
                                        </p:tgtEl>
                                        <p:attrNameLst>
                                          <p:attrName>style.visibility</p:attrName>
                                        </p:attrNameLst>
                                      </p:cBhvr>
                                      <p:to>
                                        <p:strVal val="visible"/>
                                      </p:to>
                                    </p:set>
                                    <p:animEffect transition="in" filter="fade">
                                      <p:cBhvr>
                                        <p:cTn id="28" dur="2000"/>
                                        <p:tgtEl>
                                          <p:spTgt spid="19">
                                            <p:txEl>
                                              <p:pRg st="0" end="0"/>
                                            </p:txEl>
                                          </p:spTgt>
                                        </p:tgtEl>
                                      </p:cBhvr>
                                    </p:animEffect>
                                  </p:childTnLst>
                                </p:cTn>
                              </p:par>
                            </p:childTnLst>
                          </p:cTn>
                        </p:par>
                        <p:par>
                          <p:cTn id="29" fill="hold">
                            <p:stCondLst>
                              <p:cond delay="10000"/>
                            </p:stCondLst>
                            <p:childTnLst>
                              <p:par>
                                <p:cTn id="30" presetID="10" presetClass="entr" presetSubtype="0" fill="hold" nodeType="after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20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2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68381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In pairs or as a small group, you’re going to create a ‘best pal’ for Andy. </a:t>
            </a:r>
          </a:p>
        </p:txBody>
      </p:sp>
      <p:sp>
        <p:nvSpPr>
          <p:cNvPr id="11" name="TextBox 11"/>
          <p:cNvSpPr txBox="1"/>
          <p:nvPr/>
        </p:nvSpPr>
        <p:spPr>
          <a:xfrm>
            <a:off x="429464" y="2532047"/>
            <a:ext cx="9541432"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We’re not replacing the relationship he had with his Gran, we’re just giving him a friend at school, or where he now lives who will support him, and who he can trust and have fun with. </a:t>
            </a: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3" name="TextBox 13"/>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610180" y="1419537"/>
            <a:ext cx="9471640" cy="4677283"/>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Get a big piece of paper, and a pen / pencil.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Place it on the floor and draw around your partner / someone in your group.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As a group, give this person:</a:t>
            </a:r>
          </a:p>
          <a:p>
            <a:pPr algn="l">
              <a:lnSpc>
                <a:spcPts val="2095"/>
              </a:lnSpc>
            </a:pPr>
            <a:endParaRPr lang="en-US" sz="1999" dirty="0">
              <a:solidFill>
                <a:srgbClr val="000000"/>
              </a:solidFill>
              <a:latin typeface="Gill Sans Light"/>
              <a:ea typeface="Gill Sans Light"/>
              <a:cs typeface="Gill Sans Light"/>
              <a:sym typeface="Gill Sans Light"/>
            </a:endParaRP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a name</a:t>
            </a:r>
          </a:p>
          <a:p>
            <a:pPr algn="l">
              <a:lnSpc>
                <a:spcPts val="2095"/>
              </a:lnSpc>
            </a:pPr>
            <a:endParaRPr lang="en-US" sz="1999" dirty="0">
              <a:solidFill>
                <a:srgbClr val="000000"/>
              </a:solidFill>
              <a:latin typeface="Gill Sans Light"/>
              <a:ea typeface="Gill Sans Light"/>
              <a:cs typeface="Gill Sans Light"/>
              <a:sym typeface="Gill Sans Light"/>
            </a:endParaRP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age</a:t>
            </a:r>
          </a:p>
          <a:p>
            <a:pPr algn="l">
              <a:lnSpc>
                <a:spcPts val="2095"/>
              </a:lnSpc>
            </a:pPr>
            <a:endParaRPr lang="en-US" sz="1999" dirty="0">
              <a:solidFill>
                <a:srgbClr val="000000"/>
              </a:solidFill>
              <a:latin typeface="Gill Sans Light"/>
              <a:ea typeface="Gill Sans Light"/>
              <a:cs typeface="Gill Sans Light"/>
              <a:sym typeface="Gill Sans Light"/>
            </a:endParaRPr>
          </a:p>
          <a:p>
            <a:pPr marL="863595" lvl="2" indent="-287865" algn="l">
              <a:lnSpc>
                <a:spcPts val="2095"/>
              </a:lnSpc>
              <a:buFont typeface="Arial"/>
              <a:buChar char="⚬"/>
            </a:pPr>
            <a:r>
              <a:rPr lang="en-US" sz="1999" dirty="0" err="1">
                <a:solidFill>
                  <a:srgbClr val="000000"/>
                </a:solidFill>
                <a:latin typeface="Gill Sans Light"/>
                <a:ea typeface="Gill Sans Light"/>
                <a:cs typeface="Gill Sans Light"/>
                <a:sym typeface="Gill Sans Light"/>
              </a:rPr>
              <a:t>favourite</a:t>
            </a:r>
            <a:r>
              <a:rPr lang="en-US" sz="1999" dirty="0">
                <a:solidFill>
                  <a:srgbClr val="000000"/>
                </a:solidFill>
                <a:latin typeface="Gill Sans Light"/>
                <a:ea typeface="Gill Sans Light"/>
                <a:cs typeface="Gill Sans Light"/>
                <a:sym typeface="Gill Sans Light"/>
              </a:rPr>
              <a:t> food</a:t>
            </a:r>
          </a:p>
          <a:p>
            <a:pPr algn="l">
              <a:lnSpc>
                <a:spcPts val="2095"/>
              </a:lnSpc>
            </a:pPr>
            <a:endParaRPr lang="en-US" sz="1999" dirty="0">
              <a:solidFill>
                <a:srgbClr val="000000"/>
              </a:solidFill>
              <a:latin typeface="Gill Sans Light"/>
              <a:ea typeface="Gill Sans Light"/>
              <a:cs typeface="Gill Sans Light"/>
              <a:sym typeface="Gill Sans Light"/>
            </a:endParaRPr>
          </a:p>
          <a:p>
            <a:pPr marL="863595" lvl="2" indent="-287865" algn="l">
              <a:lnSpc>
                <a:spcPts val="2095"/>
              </a:lnSpc>
              <a:buFont typeface="Arial"/>
              <a:buChar char="⚬"/>
            </a:pPr>
            <a:r>
              <a:rPr lang="en-US" sz="1999" dirty="0" err="1">
                <a:solidFill>
                  <a:srgbClr val="000000"/>
                </a:solidFill>
                <a:latin typeface="Gill Sans Light"/>
                <a:ea typeface="Gill Sans Light"/>
                <a:cs typeface="Gill Sans Light"/>
                <a:sym typeface="Gill Sans Light"/>
              </a:rPr>
              <a:t>favourite</a:t>
            </a:r>
            <a:r>
              <a:rPr lang="en-US" sz="1999" dirty="0">
                <a:solidFill>
                  <a:srgbClr val="000000"/>
                </a:solidFill>
                <a:latin typeface="Gill Sans Light"/>
                <a:ea typeface="Gill Sans Light"/>
                <a:cs typeface="Gill Sans Light"/>
                <a:sym typeface="Gill Sans Light"/>
              </a:rPr>
              <a:t> song </a:t>
            </a:r>
          </a:p>
          <a:p>
            <a:pPr algn="l">
              <a:lnSpc>
                <a:spcPts val="2095"/>
              </a:lnSpc>
            </a:pPr>
            <a:endParaRPr lang="en-US" sz="1999" dirty="0">
              <a:solidFill>
                <a:srgbClr val="000000"/>
              </a:solidFill>
              <a:latin typeface="Gill Sans Light"/>
              <a:ea typeface="Gill Sans Light"/>
              <a:cs typeface="Gill Sans Light"/>
              <a:sym typeface="Gill Sans Light"/>
            </a:endParaRPr>
          </a:p>
          <a:p>
            <a:pPr marL="863595" lvl="2" indent="-287865" algn="l">
              <a:lnSpc>
                <a:spcPts val="2095"/>
              </a:lnSpc>
              <a:buFont typeface="Arial"/>
              <a:buChar char="⚬"/>
            </a:pPr>
            <a:r>
              <a:rPr lang="en-US" sz="1999" dirty="0" err="1">
                <a:solidFill>
                  <a:srgbClr val="000000"/>
                </a:solidFill>
                <a:latin typeface="Gill Sans Light"/>
                <a:ea typeface="Gill Sans Light"/>
                <a:cs typeface="Gill Sans Light"/>
                <a:sym typeface="Gill Sans Light"/>
              </a:rPr>
              <a:t>favourite</a:t>
            </a:r>
            <a:r>
              <a:rPr lang="en-US" sz="1999" dirty="0">
                <a:solidFill>
                  <a:srgbClr val="000000"/>
                </a:solidFill>
                <a:latin typeface="Gill Sans Light"/>
                <a:ea typeface="Gill Sans Light"/>
                <a:cs typeface="Gill Sans Light"/>
                <a:sym typeface="Gill Sans Light"/>
              </a:rPr>
              <a:t> T.V show / film / book.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spcBef>
                <a:spcPct val="0"/>
              </a:spcBef>
            </a:pPr>
            <a:r>
              <a:rPr lang="en-US" sz="1999" dirty="0">
                <a:solidFill>
                  <a:srgbClr val="000000"/>
                </a:solidFill>
                <a:latin typeface="Gill Sans Light"/>
                <a:ea typeface="Gill Sans Light"/>
                <a:cs typeface="Gill Sans Light"/>
                <a:sym typeface="Gill Sans Light"/>
              </a:rPr>
              <a:t>Write this in the top right corner. </a:t>
            </a:r>
          </a:p>
        </p:txBody>
      </p:sp>
      <p:sp>
        <p:nvSpPr>
          <p:cNvPr id="11" name="Freeform 11"/>
          <p:cNvSpPr/>
          <p:nvPr/>
        </p:nvSpPr>
        <p:spPr>
          <a:xfrm>
            <a:off x="5656413" y="2564099"/>
            <a:ext cx="3683420" cy="4633233"/>
          </a:xfrm>
          <a:custGeom>
            <a:avLst/>
            <a:gdLst/>
            <a:ahLst/>
            <a:cxnLst/>
            <a:rect l="l" t="t" r="r" b="b"/>
            <a:pathLst>
              <a:path w="3683420" h="4633233">
                <a:moveTo>
                  <a:pt x="0" y="0"/>
                </a:moveTo>
                <a:lnTo>
                  <a:pt x="3683420" y="0"/>
                </a:lnTo>
                <a:lnTo>
                  <a:pt x="3683420" y="4633233"/>
                </a:lnTo>
                <a:lnTo>
                  <a:pt x="0" y="463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3" name="TextBox 13"/>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par>
                          <p:cTn id="13" fill="hold">
                            <p:stCondLst>
                              <p:cond delay="500"/>
                            </p:stCondLst>
                            <p:childTnLst>
                              <p:par>
                                <p:cTn id="14" presetID="37" presetClass="entr" presetSubtype="0"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anim calcmode="lin" valueType="num">
                                      <p:cBhvr>
                                        <p:cTn id="17" dur="2000" fill="hold"/>
                                        <p:tgtEl>
                                          <p:spTgt spid="11"/>
                                        </p:tgtEl>
                                        <p:attrNameLst>
                                          <p:attrName>ppt_x</p:attrName>
                                        </p:attrNameLst>
                                      </p:cBhvr>
                                      <p:tavLst>
                                        <p:tav tm="0">
                                          <p:val>
                                            <p:strVal val="#ppt_x"/>
                                          </p:val>
                                        </p:tav>
                                        <p:tav tm="100000">
                                          <p:val>
                                            <p:strVal val="#ppt_x"/>
                                          </p:val>
                                        </p:tav>
                                      </p:tavLst>
                                    </p:anim>
                                    <p:anim calcmode="lin" valueType="num">
                                      <p:cBhvr>
                                        <p:cTn id="18" dur="1800" decel="100000" fill="hold"/>
                                        <p:tgtEl>
                                          <p:spTgt spid="11"/>
                                        </p:tgtEl>
                                        <p:attrNameLst>
                                          <p:attrName>ppt_y</p:attrName>
                                        </p:attrNameLst>
                                      </p:cBhvr>
                                      <p:tavLst>
                                        <p:tav tm="0">
                                          <p:val>
                                            <p:strVal val="#ppt_y+1"/>
                                          </p:val>
                                        </p:tav>
                                        <p:tav tm="100000">
                                          <p:val>
                                            <p:strVal val="#ppt_y-.03"/>
                                          </p:val>
                                        </p:tav>
                                      </p:tavLst>
                                    </p:anim>
                                    <p:anim calcmode="lin" valueType="num">
                                      <p:cBhvr>
                                        <p:cTn id="19"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Effect transition="in" filter="fade">
                                      <p:cBhvr>
                                        <p:cTn id="24" dur="2000"/>
                                        <p:tgtEl>
                                          <p:spTgt spid="10">
                                            <p:txEl>
                                              <p:pRg st="4" end="4"/>
                                            </p:txEl>
                                          </p:spTgt>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xEl>
                                              <p:pRg st="6" end="6"/>
                                            </p:txEl>
                                          </p:spTgt>
                                        </p:tgtEl>
                                        <p:attrNameLst>
                                          <p:attrName>style.visibility</p:attrName>
                                        </p:attrNameLst>
                                      </p:cBhvr>
                                      <p:to>
                                        <p:strVal val="visible"/>
                                      </p:to>
                                    </p:set>
                                    <p:animEffect transition="in" filter="fade">
                                      <p:cBhvr>
                                        <p:cTn id="28" dur="2000"/>
                                        <p:tgtEl>
                                          <p:spTgt spid="10">
                                            <p:txEl>
                                              <p:pRg st="6" end="6"/>
                                            </p:txEl>
                                          </p:spTgt>
                                        </p:tgtEl>
                                      </p:cBhvr>
                                    </p:animEffect>
                                  </p:childTnLst>
                                </p:cTn>
                              </p:par>
                            </p:childTnLst>
                          </p:cTn>
                        </p:par>
                        <p:par>
                          <p:cTn id="29" fill="hold">
                            <p:stCondLst>
                              <p:cond delay="4000"/>
                            </p:stCondLst>
                            <p:childTnLst>
                              <p:par>
                                <p:cTn id="30" presetID="10" presetClass="entr" presetSubtype="0" fill="hold" nodeType="afterEffect">
                                  <p:stCondLst>
                                    <p:cond delay="0"/>
                                  </p:stCondLst>
                                  <p:childTnLst>
                                    <p:set>
                                      <p:cBhvr>
                                        <p:cTn id="31" dur="1" fill="hold">
                                          <p:stCondLst>
                                            <p:cond delay="0"/>
                                          </p:stCondLst>
                                        </p:cTn>
                                        <p:tgtEl>
                                          <p:spTgt spid="10">
                                            <p:txEl>
                                              <p:pRg st="8" end="8"/>
                                            </p:txEl>
                                          </p:spTgt>
                                        </p:tgtEl>
                                        <p:attrNameLst>
                                          <p:attrName>style.visibility</p:attrName>
                                        </p:attrNameLst>
                                      </p:cBhvr>
                                      <p:to>
                                        <p:strVal val="visible"/>
                                      </p:to>
                                    </p:set>
                                    <p:animEffect transition="in" filter="fade">
                                      <p:cBhvr>
                                        <p:cTn id="32" dur="2000"/>
                                        <p:tgtEl>
                                          <p:spTgt spid="10">
                                            <p:txEl>
                                              <p:pRg st="8" end="8"/>
                                            </p:txEl>
                                          </p:spTgt>
                                        </p:tgtEl>
                                      </p:cBhvr>
                                    </p:animEffect>
                                  </p:childTnLst>
                                </p:cTn>
                              </p:par>
                            </p:childTnLst>
                          </p:cTn>
                        </p:par>
                        <p:par>
                          <p:cTn id="33" fill="hold">
                            <p:stCondLst>
                              <p:cond delay="6000"/>
                            </p:stCondLst>
                            <p:childTnLst>
                              <p:par>
                                <p:cTn id="34" presetID="10" presetClass="entr" presetSubtype="0" fill="hold" nodeType="afterEffect">
                                  <p:stCondLst>
                                    <p:cond delay="0"/>
                                  </p:stCondLst>
                                  <p:childTnLst>
                                    <p:set>
                                      <p:cBhvr>
                                        <p:cTn id="35" dur="1" fill="hold">
                                          <p:stCondLst>
                                            <p:cond delay="0"/>
                                          </p:stCondLst>
                                        </p:cTn>
                                        <p:tgtEl>
                                          <p:spTgt spid="10">
                                            <p:txEl>
                                              <p:pRg st="10" end="10"/>
                                            </p:txEl>
                                          </p:spTgt>
                                        </p:tgtEl>
                                        <p:attrNameLst>
                                          <p:attrName>style.visibility</p:attrName>
                                        </p:attrNameLst>
                                      </p:cBhvr>
                                      <p:to>
                                        <p:strVal val="visible"/>
                                      </p:to>
                                    </p:set>
                                    <p:animEffect transition="in" filter="fade">
                                      <p:cBhvr>
                                        <p:cTn id="36" dur="2000"/>
                                        <p:tgtEl>
                                          <p:spTgt spid="10">
                                            <p:txEl>
                                              <p:pRg st="10" end="10"/>
                                            </p:txEl>
                                          </p:spTgt>
                                        </p:tgtEl>
                                      </p:cBhvr>
                                    </p:animEffect>
                                  </p:childTnLst>
                                </p:cTn>
                              </p:par>
                            </p:childTnLst>
                          </p:cTn>
                        </p:par>
                        <p:par>
                          <p:cTn id="37" fill="hold">
                            <p:stCondLst>
                              <p:cond delay="8000"/>
                            </p:stCondLst>
                            <p:childTnLst>
                              <p:par>
                                <p:cTn id="38" presetID="10" presetClass="entr" presetSubtype="0" fill="hold" nodeType="afterEffect">
                                  <p:stCondLst>
                                    <p:cond delay="0"/>
                                  </p:stCondLst>
                                  <p:childTnLst>
                                    <p:set>
                                      <p:cBhvr>
                                        <p:cTn id="39" dur="1" fill="hold">
                                          <p:stCondLst>
                                            <p:cond delay="0"/>
                                          </p:stCondLst>
                                        </p:cTn>
                                        <p:tgtEl>
                                          <p:spTgt spid="10">
                                            <p:txEl>
                                              <p:pRg st="12" end="12"/>
                                            </p:txEl>
                                          </p:spTgt>
                                        </p:tgtEl>
                                        <p:attrNameLst>
                                          <p:attrName>style.visibility</p:attrName>
                                        </p:attrNameLst>
                                      </p:cBhvr>
                                      <p:to>
                                        <p:strVal val="visible"/>
                                      </p:to>
                                    </p:set>
                                    <p:animEffect transition="in" filter="fade">
                                      <p:cBhvr>
                                        <p:cTn id="40" dur="2000"/>
                                        <p:tgtEl>
                                          <p:spTgt spid="10">
                                            <p:txEl>
                                              <p:pRg st="12" end="12"/>
                                            </p:txEl>
                                          </p:spTgt>
                                        </p:tgtEl>
                                      </p:cBhvr>
                                    </p:animEffect>
                                  </p:childTnLst>
                                </p:cTn>
                              </p:par>
                            </p:childTnLst>
                          </p:cTn>
                        </p:par>
                        <p:par>
                          <p:cTn id="41" fill="hold">
                            <p:stCondLst>
                              <p:cond delay="10000"/>
                            </p:stCondLst>
                            <p:childTnLst>
                              <p:par>
                                <p:cTn id="42" presetID="10" presetClass="entr" presetSubtype="0" fill="hold" nodeType="afterEffect">
                                  <p:stCondLst>
                                    <p:cond delay="0"/>
                                  </p:stCondLst>
                                  <p:childTnLst>
                                    <p:set>
                                      <p:cBhvr>
                                        <p:cTn id="43" dur="1" fill="hold">
                                          <p:stCondLst>
                                            <p:cond delay="0"/>
                                          </p:stCondLst>
                                        </p:cTn>
                                        <p:tgtEl>
                                          <p:spTgt spid="10">
                                            <p:txEl>
                                              <p:pRg st="14" end="14"/>
                                            </p:txEl>
                                          </p:spTgt>
                                        </p:tgtEl>
                                        <p:attrNameLst>
                                          <p:attrName>style.visibility</p:attrName>
                                        </p:attrNameLst>
                                      </p:cBhvr>
                                      <p:to>
                                        <p:strVal val="visible"/>
                                      </p:to>
                                    </p:set>
                                    <p:animEffect transition="in" filter="fade">
                                      <p:cBhvr>
                                        <p:cTn id="44" dur="2000"/>
                                        <p:tgtEl>
                                          <p:spTgt spid="10">
                                            <p:txEl>
                                              <p:pRg st="14" end="14"/>
                                            </p:txEl>
                                          </p:spTgt>
                                        </p:tgtEl>
                                      </p:cBhvr>
                                    </p:animEffect>
                                  </p:childTnLst>
                                </p:cTn>
                              </p:par>
                            </p:childTnLst>
                          </p:cTn>
                        </p:par>
                        <p:par>
                          <p:cTn id="45" fill="hold">
                            <p:stCondLst>
                              <p:cond delay="12000"/>
                            </p:stCondLst>
                            <p:childTnLst>
                              <p:par>
                                <p:cTn id="46" presetID="10" presetClass="entr" presetSubtype="0" fill="hold" nodeType="afterEffect">
                                  <p:stCondLst>
                                    <p:cond delay="0"/>
                                  </p:stCondLst>
                                  <p:childTnLst>
                                    <p:set>
                                      <p:cBhvr>
                                        <p:cTn id="47" dur="1" fill="hold">
                                          <p:stCondLst>
                                            <p:cond delay="0"/>
                                          </p:stCondLst>
                                        </p:cTn>
                                        <p:tgtEl>
                                          <p:spTgt spid="10">
                                            <p:txEl>
                                              <p:pRg st="17" end="17"/>
                                            </p:txEl>
                                          </p:spTgt>
                                        </p:tgtEl>
                                        <p:attrNameLst>
                                          <p:attrName>style.visibility</p:attrName>
                                        </p:attrNameLst>
                                      </p:cBhvr>
                                      <p:to>
                                        <p:strVal val="visible"/>
                                      </p:to>
                                    </p:set>
                                    <p:animEffect transition="in" filter="fade">
                                      <p:cBhvr>
                                        <p:cTn id="48" dur="2000"/>
                                        <p:tgtEl>
                                          <p:spTgt spid="10">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724913" y="1759906"/>
            <a:ext cx="9471640" cy="1076833"/>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Inside the silhouette, write the traits that you think they will need to be Andys best pal.</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spcBef>
                <a:spcPct val="0"/>
              </a:spcBef>
            </a:pPr>
            <a:r>
              <a:rPr lang="en-US" sz="1999" b="1" dirty="0">
                <a:solidFill>
                  <a:srgbClr val="000000"/>
                </a:solidFill>
                <a:latin typeface="Gill Sans Bold"/>
                <a:ea typeface="Gill Sans Bold"/>
                <a:cs typeface="Gill Sans Bold"/>
                <a:sym typeface="Gill Sans Bold"/>
              </a:rPr>
              <a:t>Are there any traits you have that could help Andy?</a:t>
            </a:r>
            <a:r>
              <a:rPr lang="en-US" sz="1999" dirty="0">
                <a:solidFill>
                  <a:srgbClr val="000000"/>
                </a:solidFill>
                <a:latin typeface="Gill Sans Light"/>
                <a:ea typeface="Gill Sans Light"/>
                <a:cs typeface="Gill Sans Light"/>
                <a:sym typeface="Gill Sans Light"/>
              </a:rPr>
              <a:t> </a:t>
            </a: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4.</a:t>
            </a:r>
          </a:p>
        </p:txBody>
      </p:sp>
      <p:sp>
        <p:nvSpPr>
          <p:cNvPr id="13" name="Freeform 13"/>
          <p:cNvSpPr/>
          <p:nvPr/>
        </p:nvSpPr>
        <p:spPr>
          <a:xfrm>
            <a:off x="6252580" y="2564099"/>
            <a:ext cx="3683420" cy="4633233"/>
          </a:xfrm>
          <a:custGeom>
            <a:avLst/>
            <a:gdLst/>
            <a:ahLst/>
            <a:cxnLst/>
            <a:rect l="l" t="t" r="r" b="b"/>
            <a:pathLst>
              <a:path w="3683420" h="4633233">
                <a:moveTo>
                  <a:pt x="0" y="0"/>
                </a:moveTo>
                <a:lnTo>
                  <a:pt x="3683420" y="0"/>
                </a:lnTo>
                <a:lnTo>
                  <a:pt x="3683420" y="4633233"/>
                </a:lnTo>
                <a:lnTo>
                  <a:pt x="0" y="463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rot="-2222623">
            <a:off x="7361907" y="3668345"/>
            <a:ext cx="290661"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Fun</a:t>
            </a:r>
          </a:p>
        </p:txBody>
      </p:sp>
      <p:sp>
        <p:nvSpPr>
          <p:cNvPr id="15" name="TextBox 15"/>
          <p:cNvSpPr txBox="1"/>
          <p:nvPr/>
        </p:nvSpPr>
        <p:spPr>
          <a:xfrm rot="2073695">
            <a:off x="7794995" y="5342603"/>
            <a:ext cx="1163124"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Kind</a:t>
            </a:r>
          </a:p>
        </p:txBody>
      </p:sp>
      <p:sp>
        <p:nvSpPr>
          <p:cNvPr id="16" name="TextBox 16"/>
          <p:cNvSpPr txBox="1"/>
          <p:nvPr/>
        </p:nvSpPr>
        <p:spPr>
          <a:xfrm>
            <a:off x="7499278" y="4204348"/>
            <a:ext cx="1163124"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Honest</a:t>
            </a:r>
          </a:p>
        </p:txBody>
      </p:sp>
      <p:sp>
        <p:nvSpPr>
          <p:cNvPr id="17" name="TextBox 17"/>
          <p:cNvSpPr txBox="1"/>
          <p:nvPr/>
        </p:nvSpPr>
        <p:spPr>
          <a:xfrm rot="-2222623">
            <a:off x="7570679" y="3766710"/>
            <a:ext cx="1163124"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Respectful</a:t>
            </a:r>
          </a:p>
        </p:txBody>
      </p:sp>
      <p:sp>
        <p:nvSpPr>
          <p:cNvPr id="18" name="TextBox 18"/>
          <p:cNvSpPr txBox="1"/>
          <p:nvPr/>
        </p:nvSpPr>
        <p:spPr>
          <a:xfrm rot="-3183492">
            <a:off x="7472633" y="4814416"/>
            <a:ext cx="1163124"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Supportive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1800" decel="100000" fill="hold"/>
                                        <p:tgtEl>
                                          <p:spTgt spid="13"/>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2000"/>
                                        <p:tgtEl>
                                          <p:spTgt spid="10">
                                            <p:txEl>
                                              <p:pRg st="3" end="3"/>
                                            </p:txEl>
                                          </p:spTgt>
                                        </p:tgtEl>
                                      </p:cBhvr>
                                    </p:animEffect>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000"/>
                                        <p:tgtEl>
                                          <p:spTgt spid="14"/>
                                        </p:tgtEl>
                                      </p:cBhvr>
                                    </p:animEffect>
                                  </p:childTnLst>
                                </p:cTn>
                              </p:par>
                            </p:childTnLst>
                          </p:cTn>
                        </p:par>
                        <p:par>
                          <p:cTn id="25" fill="hold">
                            <p:stCondLst>
                              <p:cond delay="4000"/>
                            </p:stCondLst>
                            <p:childTnLst>
                              <p:par>
                                <p:cTn id="26" presetID="10"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2000"/>
                                        <p:tgtEl>
                                          <p:spTgt spid="17"/>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childTnLst>
                          </p:cTn>
                        </p:par>
                        <p:par>
                          <p:cTn id="33" fill="hold">
                            <p:stCondLst>
                              <p:cond delay="8000"/>
                            </p:stCondLst>
                            <p:childTnLst>
                              <p:par>
                                <p:cTn id="34" presetID="10" presetClass="entr" presetSubtype="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2000"/>
                                        <p:tgtEl>
                                          <p:spTgt spid="18"/>
                                        </p:tgtEl>
                                      </p:cBhvr>
                                    </p:animEffect>
                                  </p:childTnLst>
                                </p:cTn>
                              </p:par>
                            </p:childTnLst>
                          </p:cTn>
                        </p:par>
                        <p:par>
                          <p:cTn id="37" fill="hold">
                            <p:stCondLst>
                              <p:cond delay="10000"/>
                            </p:stCondLst>
                            <p:childTnLst>
                              <p:par>
                                <p:cTn id="38" presetID="10" presetClass="entr" presetSubtype="0"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a:grpSpLocks noChangeAspect="1"/>
          </p:cNvGrpSpPr>
          <p:nvPr/>
        </p:nvGrpSpPr>
        <p:grpSpPr>
          <a:xfrm>
            <a:off x="7180256" y="0"/>
            <a:ext cx="3855600" cy="3855600"/>
            <a:chOff x="0" y="0"/>
            <a:chExt cx="14840029" cy="14840029"/>
          </a:xfrm>
        </p:grpSpPr>
        <p:sp>
          <p:nvSpPr>
            <p:cNvPr id="7" name="Freeform 7"/>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8" name="Freeform 8"/>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9" name="Freeform 9"/>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23" t="-24999" r="223" b="-24999"/>
              </a:stretch>
            </a:blipFill>
          </p:spPr>
          <p:txBody>
            <a:bodyPr/>
            <a:lstStyle/>
            <a:p>
              <a:endParaRPr lang="en-US"/>
            </a:p>
          </p:txBody>
        </p:sp>
      </p:grpSp>
      <p:sp>
        <p:nvSpPr>
          <p:cNvPr id="10" name="TextBox 10"/>
          <p:cNvSpPr txBox="1"/>
          <p:nvPr/>
        </p:nvSpPr>
        <p:spPr>
          <a:xfrm>
            <a:off x="756000" y="584550"/>
            <a:ext cx="6267427" cy="857250"/>
          </a:xfrm>
          <a:prstGeom prst="rect">
            <a:avLst/>
          </a:prstGeom>
        </p:spPr>
        <p:txBody>
          <a:bodyPr lIns="0" tIns="0" rIns="0" bIns="0" rtlCol="0" anchor="t">
            <a:spAutoFit/>
          </a:bodyPr>
          <a:lstStyle/>
          <a:p>
            <a:pPr algn="l">
              <a:lnSpc>
                <a:spcPts val="6299"/>
              </a:lnSpc>
            </a:pPr>
            <a:r>
              <a:rPr lang="en-US" sz="4500" b="1">
                <a:solidFill>
                  <a:srgbClr val="000000"/>
                </a:solidFill>
                <a:latin typeface="Arial Bold"/>
                <a:ea typeface="Arial Bold"/>
                <a:cs typeface="Arial Bold"/>
                <a:sym typeface="Arial Bold"/>
              </a:rPr>
              <a:t>Hello</a:t>
            </a:r>
          </a:p>
        </p:txBody>
      </p:sp>
      <p:sp>
        <p:nvSpPr>
          <p:cNvPr id="11" name="TextBox 11"/>
          <p:cNvSpPr txBox="1"/>
          <p:nvPr/>
        </p:nvSpPr>
        <p:spPr>
          <a:xfrm>
            <a:off x="756000" y="1578817"/>
            <a:ext cx="6146008" cy="1797050"/>
          </a:xfrm>
          <a:prstGeom prst="rect">
            <a:avLst/>
          </a:prstGeom>
        </p:spPr>
        <p:txBody>
          <a:bodyPr lIns="0" tIns="0" rIns="0" bIns="0" rtlCol="0" anchor="t">
            <a:spAutoFit/>
          </a:bodyPr>
          <a:lstStyle/>
          <a:p>
            <a:pPr algn="l">
              <a:lnSpc>
                <a:spcPts val="2800"/>
              </a:lnSpc>
            </a:pPr>
            <a:r>
              <a:rPr lang="en-US" sz="2000" dirty="0">
                <a:solidFill>
                  <a:srgbClr val="000000"/>
                </a:solidFill>
                <a:latin typeface="Arial"/>
                <a:ea typeface="Arial"/>
                <a:cs typeface="Arial"/>
                <a:sym typeface="Arial"/>
              </a:rPr>
              <a:t>Thank you for joining Visible Fictions for our play.</a:t>
            </a:r>
          </a:p>
          <a:p>
            <a:pPr algn="l">
              <a:lnSpc>
                <a:spcPts val="2800"/>
              </a:lnSpc>
            </a:pPr>
            <a:endParaRPr lang="en-US" sz="2000" dirty="0">
              <a:solidFill>
                <a:srgbClr val="000000"/>
              </a:solidFill>
              <a:latin typeface="Arial"/>
              <a:ea typeface="Arial"/>
              <a:cs typeface="Arial"/>
              <a:sym typeface="Arial"/>
            </a:endParaRPr>
          </a:p>
          <a:p>
            <a:pPr algn="l">
              <a:lnSpc>
                <a:spcPts val="2800"/>
              </a:lnSpc>
            </a:pPr>
            <a:r>
              <a:rPr lang="en-US" sz="2000" dirty="0">
                <a:solidFill>
                  <a:srgbClr val="000000"/>
                </a:solidFill>
                <a:latin typeface="Arial"/>
                <a:ea typeface="Arial"/>
                <a:cs typeface="Arial"/>
                <a:sym typeface="Arial"/>
              </a:rPr>
              <a:t>We hope you enjoy learning and creating with us, and we can’t wait to hear how you get on! </a:t>
            </a:r>
          </a:p>
          <a:p>
            <a:pPr algn="l">
              <a:lnSpc>
                <a:spcPts val="2800"/>
              </a:lnSpc>
            </a:pPr>
            <a:endParaRPr lang="en-US" sz="2000" dirty="0">
              <a:solidFill>
                <a:srgbClr val="000000"/>
              </a:solidFill>
              <a:latin typeface="Arial"/>
              <a:ea typeface="Arial"/>
              <a:cs typeface="Arial"/>
              <a:sym typeface="Arial"/>
            </a:endParaRP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610180" y="1711282"/>
            <a:ext cx="9471640" cy="1615827"/>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Outside the silhouette , write down ways in which they could they help Andy.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b="1" dirty="0">
                <a:solidFill>
                  <a:srgbClr val="000000"/>
                </a:solidFill>
                <a:latin typeface="Gill Sans Bold"/>
                <a:ea typeface="Gill Sans Bold"/>
                <a:cs typeface="Gill Sans Bold"/>
                <a:sym typeface="Gill Sans Bold"/>
              </a:rPr>
              <a:t>Write down a situation where a friend helped you, </a:t>
            </a:r>
          </a:p>
          <a:p>
            <a:pPr algn="l">
              <a:lnSpc>
                <a:spcPts val="2095"/>
              </a:lnSpc>
            </a:pPr>
            <a:r>
              <a:rPr lang="en-US" sz="1999" b="1" dirty="0">
                <a:solidFill>
                  <a:srgbClr val="000000"/>
                </a:solidFill>
                <a:latin typeface="Gill Sans Bold"/>
                <a:ea typeface="Gill Sans Bold"/>
                <a:cs typeface="Gill Sans Bold"/>
                <a:sym typeface="Gill Sans Bold"/>
              </a:rPr>
              <a:t>or you helped them. </a:t>
            </a:r>
          </a:p>
          <a:p>
            <a:pPr algn="l">
              <a:lnSpc>
                <a:spcPts val="2095"/>
              </a:lnSpc>
              <a:spcBef>
                <a:spcPct val="0"/>
              </a:spcBef>
            </a:pPr>
            <a:endParaRPr lang="en-US" sz="1999" b="1" dirty="0">
              <a:solidFill>
                <a:srgbClr val="000000"/>
              </a:solidFill>
              <a:latin typeface="Gill Sans Bold"/>
              <a:ea typeface="Gill Sans Bold"/>
              <a:cs typeface="Gill Sans Bold"/>
              <a:sym typeface="Gill Sans Bold"/>
            </a:endParaRP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5.</a:t>
            </a:r>
          </a:p>
        </p:txBody>
      </p:sp>
      <p:sp>
        <p:nvSpPr>
          <p:cNvPr id="13" name="Freeform 13"/>
          <p:cNvSpPr/>
          <p:nvPr/>
        </p:nvSpPr>
        <p:spPr>
          <a:xfrm>
            <a:off x="6252580" y="2564099"/>
            <a:ext cx="3683420" cy="4633233"/>
          </a:xfrm>
          <a:custGeom>
            <a:avLst/>
            <a:gdLst/>
            <a:ahLst/>
            <a:cxnLst/>
            <a:rect l="l" t="t" r="r" b="b"/>
            <a:pathLst>
              <a:path w="3683420" h="4633233">
                <a:moveTo>
                  <a:pt x="0" y="0"/>
                </a:moveTo>
                <a:lnTo>
                  <a:pt x="3683420" y="0"/>
                </a:lnTo>
                <a:lnTo>
                  <a:pt x="3683420" y="4633233"/>
                </a:lnTo>
                <a:lnTo>
                  <a:pt x="0" y="463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rot="-2222623">
            <a:off x="7361907" y="3668345"/>
            <a:ext cx="290661"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Fun</a:t>
            </a:r>
          </a:p>
        </p:txBody>
      </p:sp>
      <p:sp>
        <p:nvSpPr>
          <p:cNvPr id="15" name="TextBox 15"/>
          <p:cNvSpPr txBox="1"/>
          <p:nvPr/>
        </p:nvSpPr>
        <p:spPr>
          <a:xfrm rot="-2222623">
            <a:off x="7570679" y="3766710"/>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Respectful</a:t>
            </a:r>
          </a:p>
        </p:txBody>
      </p:sp>
      <p:sp>
        <p:nvSpPr>
          <p:cNvPr id="16" name="TextBox 16"/>
          <p:cNvSpPr txBox="1"/>
          <p:nvPr/>
        </p:nvSpPr>
        <p:spPr>
          <a:xfrm>
            <a:off x="7499278" y="4204348"/>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Honest</a:t>
            </a:r>
          </a:p>
        </p:txBody>
      </p:sp>
      <p:sp>
        <p:nvSpPr>
          <p:cNvPr id="17" name="TextBox 17"/>
          <p:cNvSpPr txBox="1"/>
          <p:nvPr/>
        </p:nvSpPr>
        <p:spPr>
          <a:xfrm rot="-3183492">
            <a:off x="7472633" y="4814416"/>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Supportive</a:t>
            </a:r>
          </a:p>
        </p:txBody>
      </p:sp>
      <p:sp>
        <p:nvSpPr>
          <p:cNvPr id="18" name="TextBox 18"/>
          <p:cNvSpPr txBox="1"/>
          <p:nvPr/>
        </p:nvSpPr>
        <p:spPr>
          <a:xfrm rot="2073695">
            <a:off x="7794995" y="5342603"/>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Kind</a:t>
            </a:r>
          </a:p>
        </p:txBody>
      </p:sp>
      <p:sp>
        <p:nvSpPr>
          <p:cNvPr id="19" name="TextBox 19"/>
          <p:cNvSpPr txBox="1"/>
          <p:nvPr/>
        </p:nvSpPr>
        <p:spPr>
          <a:xfrm>
            <a:off x="9032713" y="5790172"/>
            <a:ext cx="1163124" cy="14071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Playing football and when they fell down I helped them back up</a:t>
            </a:r>
          </a:p>
        </p:txBody>
      </p:sp>
      <p:sp>
        <p:nvSpPr>
          <p:cNvPr id="20" name="TextBox 20"/>
          <p:cNvSpPr txBox="1"/>
          <p:nvPr/>
        </p:nvSpPr>
        <p:spPr>
          <a:xfrm>
            <a:off x="6252580" y="2809804"/>
            <a:ext cx="1163124" cy="85471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Always invite them to movie night</a:t>
            </a:r>
          </a:p>
        </p:txBody>
      </p:sp>
      <p:sp>
        <p:nvSpPr>
          <p:cNvPr id="21" name="TextBox 21"/>
          <p:cNvSpPr txBox="1"/>
          <p:nvPr/>
        </p:nvSpPr>
        <p:spPr>
          <a:xfrm>
            <a:off x="8524506" y="3117997"/>
            <a:ext cx="1163124"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Share snacks</a:t>
            </a:r>
          </a:p>
        </p:txBody>
      </p:sp>
      <p:sp>
        <p:nvSpPr>
          <p:cNvPr id="22" name="TextBox 22"/>
          <p:cNvSpPr txBox="1"/>
          <p:nvPr/>
        </p:nvSpPr>
        <p:spPr>
          <a:xfrm>
            <a:off x="6364197" y="4524889"/>
            <a:ext cx="1163124" cy="578485"/>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Ask how they’re feeling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1800" decel="100000" fill="hold"/>
                                        <p:tgtEl>
                                          <p:spTgt spid="13"/>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20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2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2000"/>
                                        <p:tgtEl>
                                          <p:spTgt spid="1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2000"/>
                                        <p:tgtEl>
                                          <p:spTgt spid="18"/>
                                        </p:tgtEl>
                                      </p:cBhvr>
                                    </p:animEffect>
                                  </p:childTnLst>
                                </p:cTn>
                              </p:par>
                            </p:childTnLst>
                          </p:cTn>
                        </p:par>
                        <p:par>
                          <p:cTn id="39" fill="hold">
                            <p:stCondLst>
                              <p:cond delay="2000"/>
                            </p:stCondLst>
                            <p:childTnLst>
                              <p:par>
                                <p:cTn id="40" presetID="10" presetClass="entr" presetSubtype="0"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2000"/>
                                        <p:tgtEl>
                                          <p:spTgt spid="20"/>
                                        </p:tgtEl>
                                      </p:cBhvr>
                                    </p:animEffect>
                                  </p:childTnLst>
                                </p:cTn>
                              </p:par>
                            </p:childTnLst>
                          </p:cTn>
                        </p:par>
                        <p:par>
                          <p:cTn id="43" fill="hold">
                            <p:stCondLst>
                              <p:cond delay="4000"/>
                            </p:stCondLst>
                            <p:childTnLst>
                              <p:par>
                                <p:cTn id="44" presetID="10" presetClass="entr" presetSubtype="0" fill="hold" grpId="0" nodeType="after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2000"/>
                                        <p:tgtEl>
                                          <p:spTgt spid="21"/>
                                        </p:tgtEl>
                                      </p:cBhvr>
                                    </p:animEffect>
                                  </p:childTnLst>
                                </p:cTn>
                              </p:par>
                            </p:childTnLst>
                          </p:cTn>
                        </p:par>
                        <p:par>
                          <p:cTn id="47" fill="hold">
                            <p:stCondLst>
                              <p:cond delay="6000"/>
                            </p:stCondLst>
                            <p:childTnLst>
                              <p:par>
                                <p:cTn id="48" presetID="10" presetClass="entr" presetSubtype="0" fill="hold" grpId="0" nodeType="after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2000"/>
                                        <p:tgtEl>
                                          <p:spTgt spid="22"/>
                                        </p:tgtEl>
                                      </p:cBhvr>
                                    </p:animEffect>
                                  </p:childTnLst>
                                </p:cTn>
                              </p:par>
                            </p:childTnLst>
                          </p:cTn>
                        </p:par>
                        <p:par>
                          <p:cTn id="51" fill="hold">
                            <p:stCondLst>
                              <p:cond delay="8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9079" y="211872"/>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610180" y="1711282"/>
            <a:ext cx="9471640" cy="562483"/>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Inside the silhouette write down what Andy and his new best friend have in common.</a:t>
            </a: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6.</a:t>
            </a:r>
          </a:p>
        </p:txBody>
      </p:sp>
      <p:sp>
        <p:nvSpPr>
          <p:cNvPr id="13" name="Freeform 13"/>
          <p:cNvSpPr/>
          <p:nvPr/>
        </p:nvSpPr>
        <p:spPr>
          <a:xfrm>
            <a:off x="6252580" y="2564099"/>
            <a:ext cx="3683420" cy="4633233"/>
          </a:xfrm>
          <a:custGeom>
            <a:avLst/>
            <a:gdLst/>
            <a:ahLst/>
            <a:cxnLst/>
            <a:rect l="l" t="t" r="r" b="b"/>
            <a:pathLst>
              <a:path w="3683420" h="4633233">
                <a:moveTo>
                  <a:pt x="0" y="0"/>
                </a:moveTo>
                <a:lnTo>
                  <a:pt x="3683420" y="0"/>
                </a:lnTo>
                <a:lnTo>
                  <a:pt x="3683420" y="4633233"/>
                </a:lnTo>
                <a:lnTo>
                  <a:pt x="0" y="463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6252580" y="2809804"/>
            <a:ext cx="1163124" cy="85471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Always invite them to movie night</a:t>
            </a:r>
          </a:p>
        </p:txBody>
      </p:sp>
      <p:sp>
        <p:nvSpPr>
          <p:cNvPr id="15" name="TextBox 15"/>
          <p:cNvSpPr txBox="1"/>
          <p:nvPr/>
        </p:nvSpPr>
        <p:spPr>
          <a:xfrm>
            <a:off x="8524506" y="3117997"/>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Share snacks</a:t>
            </a:r>
          </a:p>
        </p:txBody>
      </p:sp>
      <p:sp>
        <p:nvSpPr>
          <p:cNvPr id="16" name="TextBox 16"/>
          <p:cNvSpPr txBox="1"/>
          <p:nvPr/>
        </p:nvSpPr>
        <p:spPr>
          <a:xfrm rot="-2222623">
            <a:off x="7361907" y="3668345"/>
            <a:ext cx="290661"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Fun</a:t>
            </a:r>
          </a:p>
        </p:txBody>
      </p:sp>
      <p:sp>
        <p:nvSpPr>
          <p:cNvPr id="17" name="TextBox 17"/>
          <p:cNvSpPr txBox="1"/>
          <p:nvPr/>
        </p:nvSpPr>
        <p:spPr>
          <a:xfrm rot="-2222623">
            <a:off x="7570679" y="3766710"/>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Respectful</a:t>
            </a:r>
          </a:p>
        </p:txBody>
      </p:sp>
      <p:sp>
        <p:nvSpPr>
          <p:cNvPr id="18" name="TextBox 18"/>
          <p:cNvSpPr txBox="1"/>
          <p:nvPr/>
        </p:nvSpPr>
        <p:spPr>
          <a:xfrm>
            <a:off x="7499278" y="4204348"/>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Honest</a:t>
            </a:r>
          </a:p>
        </p:txBody>
      </p:sp>
      <p:sp>
        <p:nvSpPr>
          <p:cNvPr id="19" name="TextBox 19"/>
          <p:cNvSpPr txBox="1"/>
          <p:nvPr/>
        </p:nvSpPr>
        <p:spPr>
          <a:xfrm rot="-3183492">
            <a:off x="7472633" y="4814416"/>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Supportive</a:t>
            </a:r>
          </a:p>
        </p:txBody>
      </p:sp>
      <p:sp>
        <p:nvSpPr>
          <p:cNvPr id="20" name="TextBox 20"/>
          <p:cNvSpPr txBox="1"/>
          <p:nvPr/>
        </p:nvSpPr>
        <p:spPr>
          <a:xfrm rot="2073695">
            <a:off x="7794995" y="5342603"/>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Kind</a:t>
            </a:r>
          </a:p>
        </p:txBody>
      </p:sp>
      <p:sp>
        <p:nvSpPr>
          <p:cNvPr id="21" name="TextBox 21"/>
          <p:cNvSpPr txBox="1"/>
          <p:nvPr/>
        </p:nvSpPr>
        <p:spPr>
          <a:xfrm>
            <a:off x="6364197" y="4524889"/>
            <a:ext cx="1163124" cy="578485"/>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Ask how they’re feeling</a:t>
            </a:r>
          </a:p>
        </p:txBody>
      </p:sp>
      <p:sp>
        <p:nvSpPr>
          <p:cNvPr id="22" name="TextBox 22"/>
          <p:cNvSpPr txBox="1"/>
          <p:nvPr/>
        </p:nvSpPr>
        <p:spPr>
          <a:xfrm>
            <a:off x="9032713" y="5790172"/>
            <a:ext cx="1163124" cy="14071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Playing football and when they fell down I helped them back up</a:t>
            </a:r>
          </a:p>
        </p:txBody>
      </p:sp>
      <p:sp>
        <p:nvSpPr>
          <p:cNvPr id="23" name="TextBox 23"/>
          <p:cNvSpPr txBox="1"/>
          <p:nvPr/>
        </p:nvSpPr>
        <p:spPr>
          <a:xfrm rot="-2587637">
            <a:off x="7247012" y="6673019"/>
            <a:ext cx="666614" cy="263214"/>
          </a:xfrm>
          <a:prstGeom prst="rect">
            <a:avLst/>
          </a:prstGeom>
        </p:spPr>
        <p:txBody>
          <a:bodyPr wrap="square"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football</a:t>
            </a:r>
          </a:p>
        </p:txBody>
      </p:sp>
      <p:sp>
        <p:nvSpPr>
          <p:cNvPr id="24" name="TextBox 24"/>
          <p:cNvSpPr txBox="1"/>
          <p:nvPr/>
        </p:nvSpPr>
        <p:spPr>
          <a:xfrm rot="3711962">
            <a:off x="8143306" y="5776419"/>
            <a:ext cx="614199" cy="263214"/>
          </a:xfrm>
          <a:prstGeom prst="rect">
            <a:avLst/>
          </a:prstGeom>
        </p:spPr>
        <p:txBody>
          <a:bodyPr wrap="square"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religion</a:t>
            </a:r>
          </a:p>
        </p:txBody>
      </p:sp>
      <p:sp>
        <p:nvSpPr>
          <p:cNvPr id="25" name="TextBox 25"/>
          <p:cNvSpPr txBox="1"/>
          <p:nvPr/>
        </p:nvSpPr>
        <p:spPr>
          <a:xfrm rot="1905542">
            <a:off x="8680009" y="3932903"/>
            <a:ext cx="669830"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School</a:t>
            </a:r>
          </a:p>
        </p:txBody>
      </p:sp>
      <p:sp>
        <p:nvSpPr>
          <p:cNvPr id="26" name="TextBox 26"/>
          <p:cNvSpPr txBox="1"/>
          <p:nvPr/>
        </p:nvSpPr>
        <p:spPr>
          <a:xfrm rot="2929500">
            <a:off x="7811308" y="2832470"/>
            <a:ext cx="586855" cy="263214"/>
          </a:xfrm>
          <a:prstGeom prst="rect">
            <a:avLst/>
          </a:prstGeom>
        </p:spPr>
        <p:txBody>
          <a:bodyPr wrap="square"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Music</a:t>
            </a:r>
          </a:p>
        </p:txBody>
      </p:sp>
      <p:sp>
        <p:nvSpPr>
          <p:cNvPr id="27" name="TextBox 27"/>
          <p:cNvSpPr txBox="1"/>
          <p:nvPr/>
        </p:nvSpPr>
        <p:spPr>
          <a:xfrm>
            <a:off x="7766321" y="4524889"/>
            <a:ext cx="475979" cy="263214"/>
          </a:xfrm>
          <a:prstGeom prst="rect">
            <a:avLst/>
          </a:prstGeom>
        </p:spPr>
        <p:txBody>
          <a:bodyPr wrap="square"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Food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anim calcmode="lin" valueType="num">
                                      <p:cBhvr>
                                        <p:cTn id="12" dur="2000" fill="hold"/>
                                        <p:tgtEl>
                                          <p:spTgt spid="13"/>
                                        </p:tgtEl>
                                        <p:attrNameLst>
                                          <p:attrName>ppt_x</p:attrName>
                                        </p:attrNameLst>
                                      </p:cBhvr>
                                      <p:tavLst>
                                        <p:tav tm="0">
                                          <p:val>
                                            <p:strVal val="#ppt_x"/>
                                          </p:val>
                                        </p:tav>
                                        <p:tav tm="100000">
                                          <p:val>
                                            <p:strVal val="#ppt_x"/>
                                          </p:val>
                                        </p:tav>
                                      </p:tavLst>
                                    </p:anim>
                                    <p:anim calcmode="lin" valueType="num">
                                      <p:cBhvr>
                                        <p:cTn id="13" dur="1800" decel="100000" fill="hold"/>
                                        <p:tgtEl>
                                          <p:spTgt spid="13"/>
                                        </p:tgtEl>
                                        <p:attrNameLst>
                                          <p:attrName>ppt_y</p:attrName>
                                        </p:attrNameLst>
                                      </p:cBhvr>
                                      <p:tavLst>
                                        <p:tav tm="0">
                                          <p:val>
                                            <p:strVal val="#ppt_y+1"/>
                                          </p:val>
                                        </p:tav>
                                        <p:tav tm="100000">
                                          <p:val>
                                            <p:strVal val="#ppt_y-.03"/>
                                          </p:val>
                                        </p:tav>
                                      </p:tavLst>
                                    </p:anim>
                                    <p:anim calcmode="lin" valueType="num">
                                      <p:cBhvr>
                                        <p:cTn id="14"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par>
                                <p:cTn id="15" presetID="10"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20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0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2000"/>
                                        <p:tgtEl>
                                          <p:spTgt spid="1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2000"/>
                                        <p:tgtEl>
                                          <p:spTgt spid="1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20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2000"/>
                                        <p:tgtEl>
                                          <p:spTgt spid="15"/>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0"/>
                                        <p:tgtEl>
                                          <p:spTgt spid="2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000"/>
                                        <p:tgtEl>
                                          <p:spTgt spid="22"/>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2000"/>
                                        <p:tgtEl>
                                          <p:spTgt spid="26"/>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fade">
                                      <p:cBhvr>
                                        <p:cTn id="49" dur="2000"/>
                                        <p:tgtEl>
                                          <p:spTgt spid="25"/>
                                        </p:tgtEl>
                                      </p:cBhvr>
                                    </p:animEffect>
                                  </p:childTnLst>
                                </p:cTn>
                              </p:par>
                            </p:childTnLst>
                          </p:cTn>
                        </p:par>
                        <p:par>
                          <p:cTn id="50" fill="hold">
                            <p:stCondLst>
                              <p:cond delay="8000"/>
                            </p:stCondLst>
                            <p:childTnLst>
                              <p:par>
                                <p:cTn id="51" presetID="10" presetClass="entr" presetSubtype="0"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2000"/>
                                        <p:tgtEl>
                                          <p:spTgt spid="27"/>
                                        </p:tgtEl>
                                      </p:cBhvr>
                                    </p:animEffect>
                                  </p:childTnLst>
                                </p:cTn>
                              </p:par>
                            </p:childTnLst>
                          </p:cTn>
                        </p:par>
                        <p:par>
                          <p:cTn id="54" fill="hold">
                            <p:stCondLst>
                              <p:cond delay="10000"/>
                            </p:stCondLst>
                            <p:childTnLst>
                              <p:par>
                                <p:cTn id="55" presetID="10" presetClass="entr" presetSubtype="0" fill="hold" grpId="0" nodeType="after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000"/>
                                        <p:tgtEl>
                                          <p:spTgt spid="24"/>
                                        </p:tgtEl>
                                      </p:cBhvr>
                                    </p:animEffect>
                                  </p:childTnLst>
                                </p:cTn>
                              </p:par>
                            </p:childTnLst>
                          </p:cTn>
                        </p:par>
                        <p:par>
                          <p:cTn id="58" fill="hold">
                            <p:stCondLst>
                              <p:cond delay="12000"/>
                            </p:stCondLst>
                            <p:childTnLst>
                              <p:par>
                                <p:cTn id="59" presetID="10" presetClass="entr" presetSubtype="0" fill="hold" grpId="0" nodeType="after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9079" y="249440"/>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610180" y="1711282"/>
            <a:ext cx="9471640" cy="819658"/>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Inside the silhouette write down what Andy and his new best friend have that makes them different.</a:t>
            </a: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7.</a:t>
            </a:r>
          </a:p>
        </p:txBody>
      </p:sp>
      <p:sp>
        <p:nvSpPr>
          <p:cNvPr id="13" name="Freeform 13"/>
          <p:cNvSpPr/>
          <p:nvPr/>
        </p:nvSpPr>
        <p:spPr>
          <a:xfrm>
            <a:off x="6252580" y="2564099"/>
            <a:ext cx="3683420" cy="4633233"/>
          </a:xfrm>
          <a:custGeom>
            <a:avLst/>
            <a:gdLst/>
            <a:ahLst/>
            <a:cxnLst/>
            <a:rect l="l" t="t" r="r" b="b"/>
            <a:pathLst>
              <a:path w="3683420" h="4633233">
                <a:moveTo>
                  <a:pt x="0" y="0"/>
                </a:moveTo>
                <a:lnTo>
                  <a:pt x="3683420" y="0"/>
                </a:lnTo>
                <a:lnTo>
                  <a:pt x="3683420" y="4633233"/>
                </a:lnTo>
                <a:lnTo>
                  <a:pt x="0" y="463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6252580" y="2809804"/>
            <a:ext cx="1163124" cy="85471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Always invite them to movie night</a:t>
            </a:r>
          </a:p>
        </p:txBody>
      </p:sp>
      <p:sp>
        <p:nvSpPr>
          <p:cNvPr id="15" name="TextBox 15"/>
          <p:cNvSpPr txBox="1"/>
          <p:nvPr/>
        </p:nvSpPr>
        <p:spPr>
          <a:xfrm>
            <a:off x="8524506" y="3117997"/>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Share snacks</a:t>
            </a:r>
          </a:p>
        </p:txBody>
      </p:sp>
      <p:sp>
        <p:nvSpPr>
          <p:cNvPr id="16" name="TextBox 16"/>
          <p:cNvSpPr txBox="1"/>
          <p:nvPr/>
        </p:nvSpPr>
        <p:spPr>
          <a:xfrm rot="-2222623">
            <a:off x="7361907" y="3668345"/>
            <a:ext cx="290661"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Fun</a:t>
            </a:r>
          </a:p>
        </p:txBody>
      </p:sp>
      <p:sp>
        <p:nvSpPr>
          <p:cNvPr id="17" name="TextBox 17"/>
          <p:cNvSpPr txBox="1"/>
          <p:nvPr/>
        </p:nvSpPr>
        <p:spPr>
          <a:xfrm rot="-2222623">
            <a:off x="7570679" y="3766710"/>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Respectful</a:t>
            </a:r>
          </a:p>
        </p:txBody>
      </p:sp>
      <p:sp>
        <p:nvSpPr>
          <p:cNvPr id="18" name="TextBox 18"/>
          <p:cNvSpPr txBox="1"/>
          <p:nvPr/>
        </p:nvSpPr>
        <p:spPr>
          <a:xfrm>
            <a:off x="7499278" y="4204348"/>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Honest</a:t>
            </a:r>
          </a:p>
        </p:txBody>
      </p:sp>
      <p:sp>
        <p:nvSpPr>
          <p:cNvPr id="19" name="TextBox 19"/>
          <p:cNvSpPr txBox="1"/>
          <p:nvPr/>
        </p:nvSpPr>
        <p:spPr>
          <a:xfrm rot="-3183492">
            <a:off x="7472633" y="4814416"/>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Supportive</a:t>
            </a:r>
          </a:p>
        </p:txBody>
      </p:sp>
      <p:sp>
        <p:nvSpPr>
          <p:cNvPr id="20" name="TextBox 20"/>
          <p:cNvSpPr txBox="1"/>
          <p:nvPr/>
        </p:nvSpPr>
        <p:spPr>
          <a:xfrm rot="2073695">
            <a:off x="7794995" y="5342603"/>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Kind</a:t>
            </a:r>
          </a:p>
        </p:txBody>
      </p:sp>
      <p:sp>
        <p:nvSpPr>
          <p:cNvPr id="21" name="TextBox 21"/>
          <p:cNvSpPr txBox="1"/>
          <p:nvPr/>
        </p:nvSpPr>
        <p:spPr>
          <a:xfrm>
            <a:off x="6364197" y="4524889"/>
            <a:ext cx="1163124" cy="578485"/>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Ask how they’re feeling</a:t>
            </a:r>
          </a:p>
        </p:txBody>
      </p:sp>
      <p:sp>
        <p:nvSpPr>
          <p:cNvPr id="22" name="TextBox 22"/>
          <p:cNvSpPr txBox="1"/>
          <p:nvPr/>
        </p:nvSpPr>
        <p:spPr>
          <a:xfrm>
            <a:off x="9032713" y="5790172"/>
            <a:ext cx="1163124" cy="14071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Playing football and when they fell down I helped them back up</a:t>
            </a:r>
          </a:p>
        </p:txBody>
      </p:sp>
      <p:sp>
        <p:nvSpPr>
          <p:cNvPr id="23" name="TextBox 23"/>
          <p:cNvSpPr txBox="1"/>
          <p:nvPr/>
        </p:nvSpPr>
        <p:spPr>
          <a:xfrm rot="2929500">
            <a:off x="7863632" y="2815147"/>
            <a:ext cx="458710"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Music</a:t>
            </a:r>
          </a:p>
        </p:txBody>
      </p:sp>
      <p:sp>
        <p:nvSpPr>
          <p:cNvPr id="24" name="TextBox 24"/>
          <p:cNvSpPr txBox="1"/>
          <p:nvPr/>
        </p:nvSpPr>
        <p:spPr>
          <a:xfrm rot="-2587637">
            <a:off x="7245391" y="6668915"/>
            <a:ext cx="678620"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football</a:t>
            </a:r>
          </a:p>
        </p:txBody>
      </p:sp>
      <p:sp>
        <p:nvSpPr>
          <p:cNvPr id="25" name="TextBox 25"/>
          <p:cNvSpPr txBox="1"/>
          <p:nvPr/>
        </p:nvSpPr>
        <p:spPr>
          <a:xfrm rot="3711962">
            <a:off x="8152320" y="5761378"/>
            <a:ext cx="580088"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religion</a:t>
            </a:r>
          </a:p>
        </p:txBody>
      </p:sp>
      <p:sp>
        <p:nvSpPr>
          <p:cNvPr id="26" name="TextBox 26"/>
          <p:cNvSpPr txBox="1"/>
          <p:nvPr/>
        </p:nvSpPr>
        <p:spPr>
          <a:xfrm rot="1905542">
            <a:off x="8680009" y="3932903"/>
            <a:ext cx="669830"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School</a:t>
            </a:r>
          </a:p>
        </p:txBody>
      </p:sp>
      <p:sp>
        <p:nvSpPr>
          <p:cNvPr id="27" name="TextBox 27"/>
          <p:cNvSpPr txBox="1"/>
          <p:nvPr/>
        </p:nvSpPr>
        <p:spPr>
          <a:xfrm>
            <a:off x="7754265" y="4441480"/>
            <a:ext cx="550988"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Food</a:t>
            </a:r>
          </a:p>
        </p:txBody>
      </p:sp>
      <p:sp>
        <p:nvSpPr>
          <p:cNvPr id="28" name="TextBox 28"/>
          <p:cNvSpPr txBox="1"/>
          <p:nvPr/>
        </p:nvSpPr>
        <p:spPr>
          <a:xfrm>
            <a:off x="7781089" y="3477740"/>
            <a:ext cx="609683" cy="263214"/>
          </a:xfrm>
          <a:prstGeom prst="rect">
            <a:avLst/>
          </a:prstGeom>
        </p:spPr>
        <p:txBody>
          <a:bodyPr wrap="square"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Home</a:t>
            </a:r>
          </a:p>
        </p:txBody>
      </p:sp>
      <p:sp>
        <p:nvSpPr>
          <p:cNvPr id="29" name="TextBox 29"/>
          <p:cNvSpPr txBox="1"/>
          <p:nvPr/>
        </p:nvSpPr>
        <p:spPr>
          <a:xfrm rot="-3428410">
            <a:off x="7439630" y="5499701"/>
            <a:ext cx="693605"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Movies</a:t>
            </a:r>
          </a:p>
        </p:txBody>
      </p:sp>
      <p:sp>
        <p:nvSpPr>
          <p:cNvPr id="30" name="TextBox 30"/>
          <p:cNvSpPr txBox="1"/>
          <p:nvPr/>
        </p:nvSpPr>
        <p:spPr>
          <a:xfrm rot="2185139">
            <a:off x="8346373" y="6734744"/>
            <a:ext cx="621189" cy="302260"/>
          </a:xfrm>
          <a:prstGeom prst="rect">
            <a:avLst/>
          </a:prstGeom>
        </p:spPr>
        <p:txBody>
          <a:bodyPr lIns="0" tIns="0" rIns="0" bIns="0" rtlCol="0" anchor="t">
            <a:spAutoFit/>
          </a:bodyPr>
          <a:lstStyle/>
          <a:p>
            <a:pPr algn="ctr">
              <a:lnSpc>
                <a:spcPts val="2239"/>
              </a:lnSpc>
            </a:pPr>
            <a:r>
              <a:rPr lang="en-US" sz="1599" dirty="0" err="1">
                <a:solidFill>
                  <a:srgbClr val="E6007D"/>
                </a:solidFill>
                <a:latin typeface="Gill Sans Light"/>
                <a:ea typeface="Gill Sans Light"/>
                <a:cs typeface="Gill Sans Light"/>
                <a:sym typeface="Gill Sans Light"/>
              </a:rPr>
              <a:t>maths</a:t>
            </a:r>
            <a:endParaRPr lang="en-US" sz="1599" dirty="0">
              <a:solidFill>
                <a:srgbClr val="E6007D"/>
              </a:solidFill>
              <a:latin typeface="Gill Sans Light"/>
              <a:ea typeface="Gill Sans Light"/>
              <a:cs typeface="Gill Sans Light"/>
              <a:sym typeface="Gill Sans Light"/>
            </a:endParaRPr>
          </a:p>
        </p:txBody>
      </p:sp>
      <p:sp>
        <p:nvSpPr>
          <p:cNvPr id="31" name="TextBox 31"/>
          <p:cNvSpPr txBox="1"/>
          <p:nvPr/>
        </p:nvSpPr>
        <p:spPr>
          <a:xfrm rot="-1173566">
            <a:off x="6513865" y="4109582"/>
            <a:ext cx="618232" cy="30226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Pets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1800" decel="100000" fill="hold"/>
                                        <p:tgtEl>
                                          <p:spTgt spid="13"/>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000"/>
                                        <p:tgtEl>
                                          <p:spTgt spid="18"/>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0"/>
                                        <p:tgtEl>
                                          <p:spTgt spid="1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2000"/>
                                        <p:tgtEl>
                                          <p:spTgt spid="20"/>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20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20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20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20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20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20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fade">
                                      <p:cBhvr>
                                        <p:cTn id="57" dur="2000"/>
                                        <p:tgtEl>
                                          <p:spTgt spid="24"/>
                                        </p:tgtEl>
                                      </p:cBhvr>
                                    </p:animEffect>
                                  </p:childTnLst>
                                </p:cTn>
                              </p:par>
                            </p:childTnLst>
                          </p:cTn>
                        </p:par>
                        <p:par>
                          <p:cTn id="58" fill="hold">
                            <p:stCondLst>
                              <p:cond delay="200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2000"/>
                                        <p:tgtEl>
                                          <p:spTgt spid="31"/>
                                        </p:tgtEl>
                                      </p:cBhvr>
                                    </p:animEffect>
                                  </p:childTnLst>
                                </p:cTn>
                              </p:par>
                            </p:childTnLst>
                          </p:cTn>
                        </p:par>
                        <p:par>
                          <p:cTn id="62" fill="hold">
                            <p:stCondLst>
                              <p:cond delay="4000"/>
                            </p:stCondLst>
                            <p:childTnLst>
                              <p:par>
                                <p:cTn id="63" presetID="10" presetClass="entr" presetSubtype="0" fill="hold" grpId="0" nodeType="after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2000"/>
                                        <p:tgtEl>
                                          <p:spTgt spid="28"/>
                                        </p:tgtEl>
                                      </p:cBhvr>
                                    </p:animEffect>
                                  </p:childTnLst>
                                </p:cTn>
                              </p:par>
                            </p:childTnLst>
                          </p:cTn>
                        </p:par>
                        <p:par>
                          <p:cTn id="66" fill="hold">
                            <p:stCondLst>
                              <p:cond delay="6000"/>
                            </p:stCondLst>
                            <p:childTnLst>
                              <p:par>
                                <p:cTn id="67" presetID="10" presetClass="entr" presetSubtype="0" fill="hold" grpId="0" nodeType="after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2000"/>
                                        <p:tgtEl>
                                          <p:spTgt spid="29"/>
                                        </p:tgtEl>
                                      </p:cBhvr>
                                    </p:animEffect>
                                  </p:childTnLst>
                                </p:cTn>
                              </p:par>
                            </p:childTnLst>
                          </p:cTn>
                        </p:par>
                        <p:par>
                          <p:cTn id="70" fill="hold">
                            <p:stCondLst>
                              <p:cond delay="8000"/>
                            </p:stCondLst>
                            <p:childTnLst>
                              <p:par>
                                <p:cTn id="71" presetID="10" presetClass="entr" presetSubtype="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610180" y="1711282"/>
            <a:ext cx="9471640" cy="305308"/>
          </a:xfrm>
          <a:prstGeom prst="rect">
            <a:avLst/>
          </a:prstGeom>
        </p:spPr>
        <p:txBody>
          <a:bodyPr lIns="0" tIns="0" rIns="0" bIns="0" rtlCol="0" anchor="t">
            <a:spAutoFit/>
          </a:bodyPr>
          <a:lstStyle/>
          <a:p>
            <a:pPr marL="431797" lvl="1" indent="-215899"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Outside the silhouette, write down how  they became friends with Andy.</a:t>
            </a: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Best Pal</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8.</a:t>
            </a:r>
          </a:p>
        </p:txBody>
      </p:sp>
      <p:sp>
        <p:nvSpPr>
          <p:cNvPr id="13" name="Freeform 13"/>
          <p:cNvSpPr/>
          <p:nvPr/>
        </p:nvSpPr>
        <p:spPr>
          <a:xfrm>
            <a:off x="6252580" y="2564099"/>
            <a:ext cx="3683420" cy="4633233"/>
          </a:xfrm>
          <a:custGeom>
            <a:avLst/>
            <a:gdLst/>
            <a:ahLst/>
            <a:cxnLst/>
            <a:rect l="l" t="t" r="r" b="b"/>
            <a:pathLst>
              <a:path w="3683420" h="4633233">
                <a:moveTo>
                  <a:pt x="0" y="0"/>
                </a:moveTo>
                <a:lnTo>
                  <a:pt x="3683420" y="0"/>
                </a:lnTo>
                <a:lnTo>
                  <a:pt x="3683420" y="4633233"/>
                </a:lnTo>
                <a:lnTo>
                  <a:pt x="0" y="4633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TextBox 14"/>
          <p:cNvSpPr txBox="1"/>
          <p:nvPr/>
        </p:nvSpPr>
        <p:spPr>
          <a:xfrm>
            <a:off x="6252580" y="2809804"/>
            <a:ext cx="1163124" cy="85471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Always invite them to movie night</a:t>
            </a:r>
          </a:p>
        </p:txBody>
      </p:sp>
      <p:sp>
        <p:nvSpPr>
          <p:cNvPr id="15" name="TextBox 15"/>
          <p:cNvSpPr txBox="1"/>
          <p:nvPr/>
        </p:nvSpPr>
        <p:spPr>
          <a:xfrm>
            <a:off x="8524506" y="3117997"/>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Share snacks</a:t>
            </a:r>
          </a:p>
        </p:txBody>
      </p:sp>
      <p:sp>
        <p:nvSpPr>
          <p:cNvPr id="16" name="TextBox 16"/>
          <p:cNvSpPr txBox="1"/>
          <p:nvPr/>
        </p:nvSpPr>
        <p:spPr>
          <a:xfrm rot="-2222623">
            <a:off x="7361907" y="3668345"/>
            <a:ext cx="290661"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Fun</a:t>
            </a:r>
          </a:p>
        </p:txBody>
      </p:sp>
      <p:sp>
        <p:nvSpPr>
          <p:cNvPr id="17" name="TextBox 17"/>
          <p:cNvSpPr txBox="1"/>
          <p:nvPr/>
        </p:nvSpPr>
        <p:spPr>
          <a:xfrm rot="-2222623">
            <a:off x="7570679" y="3766710"/>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Respectful</a:t>
            </a:r>
          </a:p>
        </p:txBody>
      </p:sp>
      <p:sp>
        <p:nvSpPr>
          <p:cNvPr id="18" name="TextBox 18"/>
          <p:cNvSpPr txBox="1"/>
          <p:nvPr/>
        </p:nvSpPr>
        <p:spPr>
          <a:xfrm rot="-1173566">
            <a:off x="6513865" y="4109582"/>
            <a:ext cx="618232"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Pets</a:t>
            </a:r>
          </a:p>
        </p:txBody>
      </p:sp>
      <p:sp>
        <p:nvSpPr>
          <p:cNvPr id="19" name="TextBox 19"/>
          <p:cNvSpPr txBox="1"/>
          <p:nvPr/>
        </p:nvSpPr>
        <p:spPr>
          <a:xfrm rot="2929500">
            <a:off x="7816090" y="2810759"/>
            <a:ext cx="529499"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Music</a:t>
            </a:r>
          </a:p>
        </p:txBody>
      </p:sp>
      <p:sp>
        <p:nvSpPr>
          <p:cNvPr id="20" name="TextBox 20"/>
          <p:cNvSpPr txBox="1"/>
          <p:nvPr/>
        </p:nvSpPr>
        <p:spPr>
          <a:xfrm>
            <a:off x="7781089" y="3477740"/>
            <a:ext cx="609683"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Home</a:t>
            </a:r>
          </a:p>
        </p:txBody>
      </p:sp>
      <p:sp>
        <p:nvSpPr>
          <p:cNvPr id="21" name="TextBox 21"/>
          <p:cNvSpPr txBox="1"/>
          <p:nvPr/>
        </p:nvSpPr>
        <p:spPr>
          <a:xfrm rot="1905542">
            <a:off x="8680009" y="3932903"/>
            <a:ext cx="669830"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School</a:t>
            </a:r>
          </a:p>
        </p:txBody>
      </p:sp>
      <p:sp>
        <p:nvSpPr>
          <p:cNvPr id="22" name="TextBox 22"/>
          <p:cNvSpPr txBox="1"/>
          <p:nvPr/>
        </p:nvSpPr>
        <p:spPr>
          <a:xfrm>
            <a:off x="7499278" y="4204348"/>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Honest</a:t>
            </a:r>
          </a:p>
        </p:txBody>
      </p:sp>
      <p:sp>
        <p:nvSpPr>
          <p:cNvPr id="23" name="TextBox 23"/>
          <p:cNvSpPr txBox="1"/>
          <p:nvPr/>
        </p:nvSpPr>
        <p:spPr>
          <a:xfrm>
            <a:off x="7766321" y="4421591"/>
            <a:ext cx="537166"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Food</a:t>
            </a:r>
          </a:p>
        </p:txBody>
      </p:sp>
      <p:sp>
        <p:nvSpPr>
          <p:cNvPr id="24" name="TextBox 24"/>
          <p:cNvSpPr txBox="1"/>
          <p:nvPr/>
        </p:nvSpPr>
        <p:spPr>
          <a:xfrm rot="-3183492">
            <a:off x="7472633" y="4814416"/>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Supportive</a:t>
            </a:r>
          </a:p>
        </p:txBody>
      </p:sp>
      <p:sp>
        <p:nvSpPr>
          <p:cNvPr id="25" name="TextBox 25"/>
          <p:cNvSpPr txBox="1"/>
          <p:nvPr/>
        </p:nvSpPr>
        <p:spPr>
          <a:xfrm>
            <a:off x="6364197" y="4524889"/>
            <a:ext cx="1163124" cy="578485"/>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Ask how they’re feeling</a:t>
            </a:r>
          </a:p>
        </p:txBody>
      </p:sp>
      <p:sp>
        <p:nvSpPr>
          <p:cNvPr id="26" name="TextBox 26"/>
          <p:cNvSpPr txBox="1"/>
          <p:nvPr/>
        </p:nvSpPr>
        <p:spPr>
          <a:xfrm>
            <a:off x="9032713" y="5790172"/>
            <a:ext cx="1163124" cy="14071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Playing football and when they fell down I helped them back up</a:t>
            </a:r>
          </a:p>
        </p:txBody>
      </p:sp>
      <p:sp>
        <p:nvSpPr>
          <p:cNvPr id="27" name="TextBox 27"/>
          <p:cNvSpPr txBox="1"/>
          <p:nvPr/>
        </p:nvSpPr>
        <p:spPr>
          <a:xfrm rot="-3428410">
            <a:off x="7439630" y="5499701"/>
            <a:ext cx="693605"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Movies</a:t>
            </a:r>
          </a:p>
        </p:txBody>
      </p:sp>
      <p:sp>
        <p:nvSpPr>
          <p:cNvPr id="28" name="TextBox 28"/>
          <p:cNvSpPr txBox="1"/>
          <p:nvPr/>
        </p:nvSpPr>
        <p:spPr>
          <a:xfrm rot="2073695">
            <a:off x="7794995" y="5342603"/>
            <a:ext cx="1163124" cy="302260"/>
          </a:xfrm>
          <a:prstGeom prst="rect">
            <a:avLst/>
          </a:prstGeom>
        </p:spPr>
        <p:txBody>
          <a:bodyPr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Kind</a:t>
            </a:r>
          </a:p>
        </p:txBody>
      </p:sp>
      <p:sp>
        <p:nvSpPr>
          <p:cNvPr id="29" name="TextBox 29"/>
          <p:cNvSpPr txBox="1"/>
          <p:nvPr/>
        </p:nvSpPr>
        <p:spPr>
          <a:xfrm rot="3711962">
            <a:off x="8145826" y="5772215"/>
            <a:ext cx="604665"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religion</a:t>
            </a:r>
          </a:p>
        </p:txBody>
      </p:sp>
      <p:sp>
        <p:nvSpPr>
          <p:cNvPr id="30" name="TextBox 30"/>
          <p:cNvSpPr txBox="1"/>
          <p:nvPr/>
        </p:nvSpPr>
        <p:spPr>
          <a:xfrm rot="-2587637">
            <a:off x="7243587" y="6664350"/>
            <a:ext cx="691974" cy="263214"/>
          </a:xfrm>
          <a:prstGeom prst="rect">
            <a:avLst/>
          </a:prstGeom>
        </p:spPr>
        <p:txBody>
          <a:bodyPr wrap="square" lIns="0" tIns="0" rIns="0" bIns="0" rtlCol="0" anchor="t">
            <a:spAutoFit/>
          </a:bodyPr>
          <a:lstStyle/>
          <a:p>
            <a:pPr algn="ctr">
              <a:lnSpc>
                <a:spcPts val="2239"/>
              </a:lnSpc>
            </a:pPr>
            <a:r>
              <a:rPr lang="en-US" sz="1599" dirty="0">
                <a:solidFill>
                  <a:srgbClr val="000000"/>
                </a:solidFill>
                <a:latin typeface="Gill Sans Light"/>
                <a:ea typeface="Gill Sans Light"/>
                <a:cs typeface="Gill Sans Light"/>
                <a:sym typeface="Gill Sans Light"/>
              </a:rPr>
              <a:t>football</a:t>
            </a:r>
          </a:p>
        </p:txBody>
      </p:sp>
      <p:sp>
        <p:nvSpPr>
          <p:cNvPr id="31" name="TextBox 31"/>
          <p:cNvSpPr txBox="1"/>
          <p:nvPr/>
        </p:nvSpPr>
        <p:spPr>
          <a:xfrm rot="2185139">
            <a:off x="8346373" y="6734744"/>
            <a:ext cx="621189" cy="302260"/>
          </a:xfrm>
          <a:prstGeom prst="rect">
            <a:avLst/>
          </a:prstGeom>
        </p:spPr>
        <p:txBody>
          <a:bodyPr lIns="0" tIns="0" rIns="0" bIns="0" rtlCol="0" anchor="t">
            <a:spAutoFit/>
          </a:bodyPr>
          <a:lstStyle/>
          <a:p>
            <a:pPr algn="ctr">
              <a:lnSpc>
                <a:spcPts val="2239"/>
              </a:lnSpc>
            </a:pPr>
            <a:r>
              <a:rPr lang="en-US" sz="1599" dirty="0" err="1">
                <a:solidFill>
                  <a:srgbClr val="000000"/>
                </a:solidFill>
                <a:latin typeface="Gill Sans Light"/>
                <a:ea typeface="Gill Sans Light"/>
                <a:cs typeface="Gill Sans Light"/>
                <a:sym typeface="Gill Sans Light"/>
              </a:rPr>
              <a:t>maths</a:t>
            </a:r>
            <a:endParaRPr lang="en-US" sz="1599" dirty="0">
              <a:solidFill>
                <a:srgbClr val="000000"/>
              </a:solidFill>
              <a:latin typeface="Gill Sans Light"/>
              <a:ea typeface="Gill Sans Light"/>
              <a:cs typeface="Gill Sans Light"/>
              <a:sym typeface="Gill Sans Light"/>
            </a:endParaRPr>
          </a:p>
        </p:txBody>
      </p:sp>
      <p:sp>
        <p:nvSpPr>
          <p:cNvPr id="32" name="TextBox 32"/>
          <p:cNvSpPr txBox="1"/>
          <p:nvPr/>
        </p:nvSpPr>
        <p:spPr>
          <a:xfrm>
            <a:off x="6177236" y="5673065"/>
            <a:ext cx="1163124" cy="1130935"/>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They were put on the same football team</a:t>
            </a:r>
          </a:p>
        </p:txBody>
      </p:sp>
      <p:sp>
        <p:nvSpPr>
          <p:cNvPr id="33" name="TextBox 33"/>
          <p:cNvSpPr txBox="1"/>
          <p:nvPr/>
        </p:nvSpPr>
        <p:spPr>
          <a:xfrm>
            <a:off x="8461071" y="4439933"/>
            <a:ext cx="1931014" cy="1130935"/>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They both like the same food so would talk about their </a:t>
            </a:r>
            <a:r>
              <a:rPr lang="en-US" sz="1599" dirty="0" err="1">
                <a:solidFill>
                  <a:srgbClr val="E6007D"/>
                </a:solidFill>
                <a:latin typeface="Gill Sans Light"/>
                <a:ea typeface="Gill Sans Light"/>
                <a:cs typeface="Gill Sans Light"/>
                <a:sym typeface="Gill Sans Light"/>
              </a:rPr>
              <a:t>favourite</a:t>
            </a:r>
            <a:r>
              <a:rPr lang="en-US" sz="1599" dirty="0">
                <a:solidFill>
                  <a:srgbClr val="E6007D"/>
                </a:solidFill>
                <a:latin typeface="Gill Sans Light"/>
                <a:ea typeface="Gill Sans Light"/>
                <a:cs typeface="Gill Sans Light"/>
                <a:sym typeface="Gill Sans Light"/>
              </a:rPr>
              <a:t> snacks.</a:t>
            </a:r>
          </a:p>
        </p:txBody>
      </p:sp>
      <p:sp>
        <p:nvSpPr>
          <p:cNvPr id="34" name="TextBox 34"/>
          <p:cNvSpPr txBox="1"/>
          <p:nvPr/>
        </p:nvSpPr>
        <p:spPr>
          <a:xfrm>
            <a:off x="5883742" y="2123954"/>
            <a:ext cx="1900799" cy="578485"/>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Sat beside each other in school</a:t>
            </a:r>
          </a:p>
        </p:txBody>
      </p:sp>
      <p:sp>
        <p:nvSpPr>
          <p:cNvPr id="35" name="TextBox 35"/>
          <p:cNvSpPr txBox="1"/>
          <p:nvPr/>
        </p:nvSpPr>
        <p:spPr>
          <a:xfrm>
            <a:off x="8407547" y="2139938"/>
            <a:ext cx="1900799" cy="854710"/>
          </a:xfrm>
          <a:prstGeom prst="rect">
            <a:avLst/>
          </a:prstGeom>
        </p:spPr>
        <p:txBody>
          <a:bodyPr lIns="0" tIns="0" rIns="0" bIns="0" rtlCol="0" anchor="t">
            <a:spAutoFit/>
          </a:bodyPr>
          <a:lstStyle/>
          <a:p>
            <a:pPr algn="ctr">
              <a:lnSpc>
                <a:spcPts val="2239"/>
              </a:lnSpc>
            </a:pPr>
            <a:r>
              <a:rPr lang="en-US" sz="1599" dirty="0">
                <a:solidFill>
                  <a:srgbClr val="E6007D"/>
                </a:solidFill>
                <a:latin typeface="Gill Sans Light"/>
                <a:ea typeface="Gill Sans Light"/>
                <a:cs typeface="Gill Sans Light"/>
                <a:sym typeface="Gill Sans Light"/>
              </a:rPr>
              <a:t>They don’t like the same movies, but still watch things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2000"/>
                                        <p:tgtEl>
                                          <p:spTgt spid="13"/>
                                        </p:tgtEl>
                                      </p:cBhvr>
                                    </p:animEffect>
                                    <p:anim calcmode="lin" valueType="num">
                                      <p:cBhvr>
                                        <p:cTn id="13" dur="2000" fill="hold"/>
                                        <p:tgtEl>
                                          <p:spTgt spid="13"/>
                                        </p:tgtEl>
                                        <p:attrNameLst>
                                          <p:attrName>ppt_x</p:attrName>
                                        </p:attrNameLst>
                                      </p:cBhvr>
                                      <p:tavLst>
                                        <p:tav tm="0">
                                          <p:val>
                                            <p:strVal val="#ppt_x"/>
                                          </p:val>
                                        </p:tav>
                                        <p:tav tm="100000">
                                          <p:val>
                                            <p:strVal val="#ppt_x"/>
                                          </p:val>
                                        </p:tav>
                                      </p:tavLst>
                                    </p:anim>
                                    <p:anim calcmode="lin" valueType="num">
                                      <p:cBhvr>
                                        <p:cTn id="14" dur="1800" decel="100000" fill="hold"/>
                                        <p:tgtEl>
                                          <p:spTgt spid="13"/>
                                        </p:tgtEl>
                                        <p:attrNameLst>
                                          <p:attrName>ppt_y</p:attrName>
                                        </p:attrNameLst>
                                      </p:cBhvr>
                                      <p:tavLst>
                                        <p:tav tm="0">
                                          <p:val>
                                            <p:strVal val="#ppt_y+1"/>
                                          </p:val>
                                        </p:tav>
                                        <p:tav tm="100000">
                                          <p:val>
                                            <p:strVal val="#ppt_y-.03"/>
                                          </p:val>
                                        </p:tav>
                                      </p:tavLst>
                                    </p:anim>
                                    <p:anim calcmode="lin" valueType="num">
                                      <p:cBhvr>
                                        <p:cTn id="15"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0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20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2000"/>
                                        <p:tgtEl>
                                          <p:spTgt spid="2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fade">
                                      <p:cBhvr>
                                        <p:cTn id="30" dur="2000"/>
                                        <p:tgtEl>
                                          <p:spTgt spid="2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20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20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2000"/>
                                        <p:tgtEl>
                                          <p:spTgt spid="2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2000"/>
                                        <p:tgtEl>
                                          <p:spTgt spid="21"/>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2000"/>
                                        <p:tgtEl>
                                          <p:spTgt spid="23"/>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2000"/>
                                        <p:tgtEl>
                                          <p:spTgt spid="2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2000"/>
                                        <p:tgtEl>
                                          <p:spTgt spid="29"/>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2000"/>
                                        <p:tgtEl>
                                          <p:spTgt spid="30"/>
                                        </p:tgtEl>
                                      </p:cBhvr>
                                    </p:animEffect>
                                  </p:childTnLst>
                                </p:cTn>
                              </p:par>
                              <p:par>
                                <p:cTn id="61" presetID="10" presetClass="entr" presetSubtype="0" fill="hold" nodeType="withEffect">
                                  <p:stCondLst>
                                    <p:cond delay="0"/>
                                  </p:stCondLst>
                                  <p:childTnLst>
                                    <p:set>
                                      <p:cBhvr>
                                        <p:cTn id="62" dur="1" fill="hold">
                                          <p:stCondLst>
                                            <p:cond delay="0"/>
                                          </p:stCondLst>
                                        </p:cTn>
                                        <p:tgtEl>
                                          <p:spTgt spid="18">
                                            <p:txEl>
                                              <p:pRg st="0" end="0"/>
                                            </p:txEl>
                                          </p:spTgt>
                                        </p:tgtEl>
                                        <p:attrNameLst>
                                          <p:attrName>style.visibility</p:attrName>
                                        </p:attrNameLst>
                                      </p:cBhvr>
                                      <p:to>
                                        <p:strVal val="visible"/>
                                      </p:to>
                                    </p:set>
                                    <p:animEffect transition="in" filter="fade">
                                      <p:cBhvr>
                                        <p:cTn id="63" dur="2000"/>
                                        <p:tgtEl>
                                          <p:spTgt spid="18">
                                            <p:txEl>
                                              <p:pRg st="0" end="0"/>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20">
                                            <p:txEl>
                                              <p:pRg st="0" end="0"/>
                                            </p:txEl>
                                          </p:spTgt>
                                        </p:tgtEl>
                                        <p:attrNameLst>
                                          <p:attrName>style.visibility</p:attrName>
                                        </p:attrNameLst>
                                      </p:cBhvr>
                                      <p:to>
                                        <p:strVal val="visible"/>
                                      </p:to>
                                    </p:set>
                                    <p:animEffect transition="in" filter="fade">
                                      <p:cBhvr>
                                        <p:cTn id="66" dur="2000"/>
                                        <p:tgtEl>
                                          <p:spTgt spid="20">
                                            <p:txEl>
                                              <p:pRg st="0" end="0"/>
                                            </p:txEl>
                                          </p:spTgt>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animEffect transition="in" filter="fade">
                                      <p:cBhvr>
                                        <p:cTn id="69" dur="2000"/>
                                        <p:tgtEl>
                                          <p:spTgt spid="31"/>
                                        </p:tgtEl>
                                      </p:cBhvr>
                                    </p:animEffect>
                                  </p:childTnLst>
                                </p:cTn>
                              </p:par>
                            </p:childTnLst>
                          </p:cTn>
                        </p:par>
                        <p:par>
                          <p:cTn id="70" fill="hold">
                            <p:stCondLst>
                              <p:cond delay="20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2000"/>
                                        <p:tgtEl>
                                          <p:spTgt spid="34"/>
                                        </p:tgtEl>
                                      </p:cBhvr>
                                    </p:animEffect>
                                  </p:childTnLst>
                                </p:cTn>
                              </p:par>
                            </p:childTnLst>
                          </p:cTn>
                        </p:par>
                        <p:par>
                          <p:cTn id="74" fill="hold">
                            <p:stCondLst>
                              <p:cond delay="4000"/>
                            </p:stCondLst>
                            <p:childTnLst>
                              <p:par>
                                <p:cTn id="75" presetID="10" presetClass="entr" presetSubtype="0" fill="hold" grpId="0" nodeType="afterEffect">
                                  <p:stCondLst>
                                    <p:cond delay="0"/>
                                  </p:stCondLst>
                                  <p:childTnLst>
                                    <p:set>
                                      <p:cBhvr>
                                        <p:cTn id="76" dur="1" fill="hold">
                                          <p:stCondLst>
                                            <p:cond delay="0"/>
                                          </p:stCondLst>
                                        </p:cTn>
                                        <p:tgtEl>
                                          <p:spTgt spid="35"/>
                                        </p:tgtEl>
                                        <p:attrNameLst>
                                          <p:attrName>style.visibility</p:attrName>
                                        </p:attrNameLst>
                                      </p:cBhvr>
                                      <p:to>
                                        <p:strVal val="visible"/>
                                      </p:to>
                                    </p:set>
                                    <p:animEffect transition="in" filter="fade">
                                      <p:cBhvr>
                                        <p:cTn id="77" dur="2000"/>
                                        <p:tgtEl>
                                          <p:spTgt spid="35"/>
                                        </p:tgtEl>
                                      </p:cBhvr>
                                    </p:animEffect>
                                  </p:childTnLst>
                                </p:cTn>
                              </p:par>
                            </p:childTnLst>
                          </p:cTn>
                        </p:par>
                        <p:par>
                          <p:cTn id="78" fill="hold">
                            <p:stCondLst>
                              <p:cond delay="6000"/>
                            </p:stCondLst>
                            <p:childTnLst>
                              <p:par>
                                <p:cTn id="79" presetID="10" presetClass="entr" presetSubtype="0" fill="hold" grpId="0" nodeType="after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fade">
                                      <p:cBhvr>
                                        <p:cTn id="81" dur="2000"/>
                                        <p:tgtEl>
                                          <p:spTgt spid="33"/>
                                        </p:tgtEl>
                                      </p:cBhvr>
                                    </p:animEffect>
                                  </p:childTnLst>
                                </p:cTn>
                              </p:par>
                            </p:childTnLst>
                          </p:cTn>
                        </p:par>
                        <p:par>
                          <p:cTn id="82" fill="hold">
                            <p:stCondLst>
                              <p:cond delay="8000"/>
                            </p:stCondLst>
                            <p:childTnLst>
                              <p:par>
                                <p:cTn id="83" presetID="10" presetClass="entr" presetSubtype="0" fill="hold" grpId="0" nodeType="afterEffect">
                                  <p:stCondLst>
                                    <p:cond delay="0"/>
                                  </p:stCondLst>
                                  <p:childTnLst>
                                    <p:set>
                                      <p:cBhvr>
                                        <p:cTn id="84" dur="1" fill="hold">
                                          <p:stCondLst>
                                            <p:cond delay="0"/>
                                          </p:stCondLst>
                                        </p:cTn>
                                        <p:tgtEl>
                                          <p:spTgt spid="32"/>
                                        </p:tgtEl>
                                        <p:attrNameLst>
                                          <p:attrName>style.visibility</p:attrName>
                                        </p:attrNameLst>
                                      </p:cBhvr>
                                      <p:to>
                                        <p:strVal val="visible"/>
                                      </p:to>
                                    </p:set>
                                    <p:animEffect transition="in" filter="fade">
                                      <p:cBhvr>
                                        <p:cTn id="85"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6" grpId="0"/>
      <p:bldP spid="17" grpId="0"/>
      <p:bldP spid="19"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68279"/>
            <a:ext cx="9738746" cy="819658"/>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We all need people we trust and can tell our secrets and worries to.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spcBef>
                <a:spcPct val="0"/>
              </a:spcBef>
            </a:pPr>
            <a:r>
              <a:rPr lang="en-US" sz="1999" dirty="0">
                <a:solidFill>
                  <a:srgbClr val="000000"/>
                </a:solidFill>
                <a:latin typeface="Gill Sans Light"/>
                <a:ea typeface="Gill Sans Light"/>
                <a:cs typeface="Gill Sans Light"/>
                <a:sym typeface="Gill Sans Light"/>
              </a:rPr>
              <a:t>It’s important that we keep in mind who these people are to us. </a:t>
            </a: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 Trusting Hand</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9.</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9079" y="249440"/>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642063"/>
            <a:ext cx="9738746" cy="819658"/>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Get a piece of paper, and a pen / pencil.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Draw around your hand and write your name in the middle.</a:t>
            </a: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 Trusting Hand</a:t>
            </a:r>
          </a:p>
        </p:txBody>
      </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10.</a:t>
            </a:r>
          </a:p>
        </p:txBody>
      </p:sp>
      <p:sp>
        <p:nvSpPr>
          <p:cNvPr id="13" name="Freeform 12">
            <a:extLst>
              <a:ext uri="{FF2B5EF4-FFF2-40B4-BE49-F238E27FC236}">
                <a16:creationId xmlns:a16="http://schemas.microsoft.com/office/drawing/2014/main" id="{F2DEF2A5-DE03-D1E0-57CD-EAE355E2D04D}"/>
              </a:ext>
            </a:extLst>
          </p:cNvPr>
          <p:cNvSpPr/>
          <p:nvPr/>
        </p:nvSpPr>
        <p:spPr>
          <a:xfrm>
            <a:off x="6434989" y="2488456"/>
            <a:ext cx="4024479" cy="4900431"/>
          </a:xfrm>
          <a:custGeom>
            <a:avLst/>
            <a:gdLst/>
            <a:ahLst/>
            <a:cxnLst/>
            <a:rect l="l" t="t" r="r" b="b"/>
            <a:pathLst>
              <a:path w="4024479" h="4900431">
                <a:moveTo>
                  <a:pt x="0" y="0"/>
                </a:moveTo>
                <a:lnTo>
                  <a:pt x="4024479" y="0"/>
                </a:lnTo>
                <a:lnTo>
                  <a:pt x="4024479" y="4900431"/>
                </a:lnTo>
                <a:lnTo>
                  <a:pt x="0" y="4900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5" name="TextBox 19">
            <a:extLst>
              <a:ext uri="{FF2B5EF4-FFF2-40B4-BE49-F238E27FC236}">
                <a16:creationId xmlns:a16="http://schemas.microsoft.com/office/drawing/2014/main" id="{24E5706D-2A08-28DE-A76C-9B2834DFD4C1}"/>
              </a:ext>
            </a:extLst>
          </p:cNvPr>
          <p:cNvSpPr txBox="1"/>
          <p:nvPr/>
        </p:nvSpPr>
        <p:spPr>
          <a:xfrm>
            <a:off x="8433082" y="5421697"/>
            <a:ext cx="669996" cy="261546"/>
          </a:xfrm>
          <a:prstGeom prst="rect">
            <a:avLst/>
          </a:prstGeom>
        </p:spPr>
        <p:txBody>
          <a:bodyPr wrap="square" lIns="0" tIns="0" rIns="0" bIns="0" rtlCol="0" anchor="t">
            <a:spAutoFit/>
          </a:bodyPr>
          <a:lstStyle/>
          <a:p>
            <a:pPr algn="ctr">
              <a:lnSpc>
                <a:spcPts val="2239"/>
              </a:lnSpc>
            </a:pPr>
            <a:r>
              <a:rPr lang="en-US" sz="1599" b="1" dirty="0">
                <a:solidFill>
                  <a:srgbClr val="84B627"/>
                </a:solidFill>
                <a:latin typeface="Gill Sans Bold"/>
                <a:ea typeface="Gill Sans Bold"/>
                <a:cs typeface="Gill Sans Bold"/>
                <a:sym typeface="Gill Sans Bold"/>
              </a:rPr>
              <a:t>Suzie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2000"/>
                                        <p:tgtEl>
                                          <p:spTgt spid="10">
                                            <p:txEl>
                                              <p:pRg st="2" end="2"/>
                                            </p:txEl>
                                          </p:spTgt>
                                        </p:tgtEl>
                                      </p:cBhvr>
                                    </p:animEffect>
                                  </p:childTnLst>
                                </p:cTn>
                              </p:par>
                            </p:childTnLst>
                          </p:cTn>
                        </p:par>
                        <p:par>
                          <p:cTn id="13" fill="hold">
                            <p:stCondLst>
                              <p:cond delay="2000"/>
                            </p:stCondLst>
                            <p:childTnLst>
                              <p:par>
                                <p:cTn id="14" presetID="37" presetClass="entr" presetSubtype="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2000"/>
                                        <p:tgtEl>
                                          <p:spTgt spid="13"/>
                                        </p:tgtEl>
                                      </p:cBhvr>
                                    </p:animEffect>
                                    <p:anim calcmode="lin" valueType="num">
                                      <p:cBhvr>
                                        <p:cTn id="17" dur="2000" fill="hold"/>
                                        <p:tgtEl>
                                          <p:spTgt spid="13"/>
                                        </p:tgtEl>
                                        <p:attrNameLst>
                                          <p:attrName>ppt_x</p:attrName>
                                        </p:attrNameLst>
                                      </p:cBhvr>
                                      <p:tavLst>
                                        <p:tav tm="0">
                                          <p:val>
                                            <p:strVal val="#ppt_x"/>
                                          </p:val>
                                        </p:tav>
                                        <p:tav tm="100000">
                                          <p:val>
                                            <p:strVal val="#ppt_x"/>
                                          </p:val>
                                        </p:tav>
                                      </p:tavLst>
                                    </p:anim>
                                    <p:anim calcmode="lin" valueType="num">
                                      <p:cBhvr>
                                        <p:cTn id="18" dur="1800" decel="100000" fill="hold"/>
                                        <p:tgtEl>
                                          <p:spTgt spid="13"/>
                                        </p:tgtEl>
                                        <p:attrNameLst>
                                          <p:attrName>ppt_y</p:attrName>
                                        </p:attrNameLst>
                                      </p:cBhvr>
                                      <p:tavLst>
                                        <p:tav tm="0">
                                          <p:val>
                                            <p:strVal val="#ppt_y+1"/>
                                          </p:val>
                                        </p:tav>
                                        <p:tav tm="100000">
                                          <p:val>
                                            <p:strVal val="#ppt_y-.03"/>
                                          </p:val>
                                        </p:tav>
                                      </p:tavLst>
                                    </p:anim>
                                    <p:anim calcmode="lin" valueType="num">
                                      <p:cBhvr>
                                        <p:cTn id="19" dur="200" accel="100000" fill="hold">
                                          <p:stCondLst>
                                            <p:cond delay="1800"/>
                                          </p:stCondLst>
                                        </p:cTn>
                                        <p:tgtEl>
                                          <p:spTgt spid="13"/>
                                        </p:tgtEl>
                                        <p:attrNameLst>
                                          <p:attrName>ppt_y</p:attrName>
                                        </p:attrNameLst>
                                      </p:cBhvr>
                                      <p:tavLst>
                                        <p:tav tm="0">
                                          <p:val>
                                            <p:strVal val="#ppt_y-.03"/>
                                          </p:val>
                                        </p:tav>
                                        <p:tav tm="100000">
                                          <p:val>
                                            <p:strVal val="#ppt_y"/>
                                          </p:val>
                                        </p:tav>
                                      </p:tavLst>
                                    </p:anim>
                                  </p:childTnLst>
                                </p:cTn>
                              </p:par>
                            </p:childTnLst>
                          </p:cTn>
                        </p:par>
                        <p:par>
                          <p:cTn id="20" fill="hold">
                            <p:stCondLst>
                              <p:cond delay="4000"/>
                            </p:stCondLst>
                            <p:childTnLst>
                              <p:par>
                                <p:cTn id="21" presetID="10"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04226" y="240495"/>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642063"/>
            <a:ext cx="9738746" cy="562483"/>
          </a:xfrm>
          <a:prstGeom prst="rect">
            <a:avLst/>
          </a:prstGeom>
        </p:spPr>
        <p:txBody>
          <a:bodyPr lIns="0" tIns="0" rIns="0" bIns="0" rtlCol="0" anchor="t">
            <a:spAutoFit/>
          </a:bodyPr>
          <a:lstStyle/>
          <a:p>
            <a:pPr marL="431797" lvl="1" indent="-215899"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In each finger, write down the name of someone you trust and something you would trust them with. This can be a big thing or a small thing. </a:t>
            </a:r>
          </a:p>
        </p:txBody>
      </p:sp>
      <p:sp>
        <p:nvSpPr>
          <p:cNvPr id="11" name="TextBox 11"/>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 Trusting Hand</a:t>
            </a:r>
          </a:p>
        </p:txBody>
      </p:sp>
      <p:sp>
        <p:nvSpPr>
          <p:cNvPr id="12" name="Freeform 12"/>
          <p:cNvSpPr/>
          <p:nvPr/>
        </p:nvSpPr>
        <p:spPr>
          <a:xfrm>
            <a:off x="6434989" y="2488456"/>
            <a:ext cx="4024479" cy="4900431"/>
          </a:xfrm>
          <a:custGeom>
            <a:avLst/>
            <a:gdLst/>
            <a:ahLst/>
            <a:cxnLst/>
            <a:rect l="l" t="t" r="r" b="b"/>
            <a:pathLst>
              <a:path w="4024479" h="4900431">
                <a:moveTo>
                  <a:pt x="0" y="0"/>
                </a:moveTo>
                <a:lnTo>
                  <a:pt x="4024479" y="0"/>
                </a:lnTo>
                <a:lnTo>
                  <a:pt x="4024479" y="4900431"/>
                </a:lnTo>
                <a:lnTo>
                  <a:pt x="0" y="4900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TextBox 13"/>
          <p:cNvSpPr txBox="1"/>
          <p:nvPr/>
        </p:nvSpPr>
        <p:spPr>
          <a:xfrm>
            <a:off x="464360" y="3283605"/>
            <a:ext cx="5865021" cy="2693045"/>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There is no right or wrong answer. It is all about who </a:t>
            </a:r>
            <a:r>
              <a:rPr lang="en-US" sz="1999" b="1" dirty="0">
                <a:solidFill>
                  <a:srgbClr val="000000"/>
                </a:solidFill>
                <a:latin typeface="Gill Sans Light"/>
                <a:ea typeface="Gill Sans Light"/>
                <a:cs typeface="Gill Sans Light"/>
                <a:sym typeface="Gill Sans Light"/>
              </a:rPr>
              <a:t>YOU</a:t>
            </a:r>
            <a:r>
              <a:rPr lang="en-US" sz="1999" dirty="0">
                <a:solidFill>
                  <a:srgbClr val="000000"/>
                </a:solidFill>
                <a:latin typeface="Gill Sans Light"/>
                <a:ea typeface="Gill Sans Light"/>
                <a:cs typeface="Gill Sans Light"/>
                <a:sym typeface="Gill Sans Light"/>
              </a:rPr>
              <a:t> feel comfortable with to talk to and what you can talk to them about.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Remember, this work may be seen so don’t write down anything you don’t want everyone to know.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You should keep it  unclear or something that can be understood in different ways.</a:t>
            </a: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4" name="TextBox 14"/>
          <p:cNvSpPr txBox="1"/>
          <p:nvPr/>
        </p:nvSpPr>
        <p:spPr>
          <a:xfrm rot="2610975">
            <a:off x="6491230" y="5716844"/>
            <a:ext cx="2898558" cy="302260"/>
          </a:xfrm>
          <a:prstGeom prst="rect">
            <a:avLst/>
          </a:prstGeom>
        </p:spPr>
        <p:txBody>
          <a:bodyPr lIns="0" tIns="0" rIns="0" bIns="0" rtlCol="0" anchor="t">
            <a:spAutoFit/>
          </a:bodyPr>
          <a:lstStyle/>
          <a:p>
            <a:pPr algn="l">
              <a:lnSpc>
                <a:spcPts val="2239"/>
              </a:lnSpc>
            </a:pPr>
            <a:r>
              <a:rPr lang="en-US" sz="1599" b="1" dirty="0" err="1">
                <a:solidFill>
                  <a:srgbClr val="009FE3"/>
                </a:solidFill>
                <a:latin typeface="Gill Sans Bold"/>
                <a:ea typeface="Gill Sans Bold"/>
                <a:cs typeface="Gill Sans Bold"/>
                <a:sym typeface="Gill Sans Bold"/>
              </a:rPr>
              <a:t>Ms</a:t>
            </a:r>
            <a:r>
              <a:rPr lang="en-US" sz="1599" b="1" dirty="0">
                <a:solidFill>
                  <a:srgbClr val="009FE3"/>
                </a:solidFill>
                <a:latin typeface="Gill Sans Bold"/>
                <a:ea typeface="Gill Sans Bold"/>
                <a:cs typeface="Gill Sans Bold"/>
                <a:sym typeface="Gill Sans Bold"/>
              </a:rPr>
              <a:t> Brown - school </a:t>
            </a:r>
          </a:p>
        </p:txBody>
      </p:sp>
      <p:sp>
        <p:nvSpPr>
          <p:cNvPr id="15" name="TextBox 15"/>
          <p:cNvSpPr txBox="1"/>
          <p:nvPr/>
        </p:nvSpPr>
        <p:spPr>
          <a:xfrm rot="4371306">
            <a:off x="6976135" y="4346620"/>
            <a:ext cx="2267039" cy="302260"/>
          </a:xfrm>
          <a:prstGeom prst="rect">
            <a:avLst/>
          </a:prstGeom>
        </p:spPr>
        <p:txBody>
          <a:bodyPr lIns="0" tIns="0" rIns="0" bIns="0" rtlCol="0" anchor="t">
            <a:spAutoFit/>
          </a:bodyPr>
          <a:lstStyle/>
          <a:p>
            <a:pPr algn="l">
              <a:lnSpc>
                <a:spcPts val="2239"/>
              </a:lnSpc>
            </a:pPr>
            <a:r>
              <a:rPr lang="en-US" sz="1599" b="1" dirty="0">
                <a:solidFill>
                  <a:srgbClr val="ED1C24"/>
                </a:solidFill>
                <a:latin typeface="Gill Sans Bold"/>
                <a:ea typeface="Gill Sans Bold"/>
                <a:cs typeface="Gill Sans Bold"/>
                <a:sym typeface="Gill Sans Bold"/>
              </a:rPr>
              <a:t>Laura - friends</a:t>
            </a:r>
          </a:p>
        </p:txBody>
      </p:sp>
      <p:sp>
        <p:nvSpPr>
          <p:cNvPr id="16" name="TextBox 16"/>
          <p:cNvSpPr txBox="1"/>
          <p:nvPr/>
        </p:nvSpPr>
        <p:spPr>
          <a:xfrm rot="5629982">
            <a:off x="7396345" y="3967629"/>
            <a:ext cx="2448018" cy="302260"/>
          </a:xfrm>
          <a:prstGeom prst="rect">
            <a:avLst/>
          </a:prstGeom>
        </p:spPr>
        <p:txBody>
          <a:bodyPr lIns="0" tIns="0" rIns="0" bIns="0" rtlCol="0" anchor="t">
            <a:spAutoFit/>
          </a:bodyPr>
          <a:lstStyle/>
          <a:p>
            <a:pPr algn="l">
              <a:lnSpc>
                <a:spcPts val="2239"/>
              </a:lnSpc>
            </a:pPr>
            <a:r>
              <a:rPr lang="en-US" sz="1599" b="1" dirty="0">
                <a:solidFill>
                  <a:srgbClr val="84B627"/>
                </a:solidFill>
                <a:latin typeface="Gill Sans Bold"/>
                <a:ea typeface="Gill Sans Bold"/>
                <a:cs typeface="Gill Sans Bold"/>
                <a:sym typeface="Gill Sans Bold"/>
              </a:rPr>
              <a:t>Gran - EVERYTHING</a:t>
            </a:r>
          </a:p>
        </p:txBody>
      </p:sp>
      <p:sp>
        <p:nvSpPr>
          <p:cNvPr id="17" name="TextBox 17"/>
          <p:cNvSpPr txBox="1"/>
          <p:nvPr/>
        </p:nvSpPr>
        <p:spPr>
          <a:xfrm rot="5997477">
            <a:off x="8025092" y="4211172"/>
            <a:ext cx="2448018" cy="302260"/>
          </a:xfrm>
          <a:prstGeom prst="rect">
            <a:avLst/>
          </a:prstGeom>
        </p:spPr>
        <p:txBody>
          <a:bodyPr lIns="0" tIns="0" rIns="0" bIns="0" rtlCol="0" anchor="t">
            <a:spAutoFit/>
          </a:bodyPr>
          <a:lstStyle/>
          <a:p>
            <a:pPr algn="l">
              <a:lnSpc>
                <a:spcPts val="2239"/>
              </a:lnSpc>
            </a:pPr>
            <a:r>
              <a:rPr lang="en-US" sz="1599" b="1" dirty="0">
                <a:solidFill>
                  <a:srgbClr val="009FE3"/>
                </a:solidFill>
                <a:latin typeface="Gill Sans Bold"/>
                <a:ea typeface="Gill Sans Bold"/>
                <a:cs typeface="Gill Sans Bold"/>
                <a:sym typeface="Gill Sans Bold"/>
              </a:rPr>
              <a:t>Uncle Dougie - family</a:t>
            </a:r>
          </a:p>
        </p:txBody>
      </p:sp>
      <p:sp>
        <p:nvSpPr>
          <p:cNvPr id="18" name="TextBox 18"/>
          <p:cNvSpPr txBox="1"/>
          <p:nvPr/>
        </p:nvSpPr>
        <p:spPr>
          <a:xfrm rot="6590911">
            <a:off x="8509905" y="4700397"/>
            <a:ext cx="2448018" cy="302260"/>
          </a:xfrm>
          <a:prstGeom prst="rect">
            <a:avLst/>
          </a:prstGeom>
        </p:spPr>
        <p:txBody>
          <a:bodyPr lIns="0" tIns="0" rIns="0" bIns="0" rtlCol="0" anchor="t">
            <a:spAutoFit/>
          </a:bodyPr>
          <a:lstStyle/>
          <a:p>
            <a:pPr algn="l">
              <a:lnSpc>
                <a:spcPts val="2239"/>
              </a:lnSpc>
            </a:pPr>
            <a:r>
              <a:rPr lang="en-US" sz="1599" b="1" dirty="0">
                <a:solidFill>
                  <a:srgbClr val="ED1C24"/>
                </a:solidFill>
                <a:latin typeface="Gill Sans Bold"/>
                <a:ea typeface="Gill Sans Bold"/>
                <a:cs typeface="Gill Sans Bold"/>
                <a:sym typeface="Gill Sans Bold"/>
              </a:rPr>
              <a:t>Malena - friends</a:t>
            </a:r>
          </a:p>
        </p:txBody>
      </p:sp>
      <p:sp>
        <p:nvSpPr>
          <p:cNvPr id="19" name="TextBox 19"/>
          <p:cNvSpPr txBox="1"/>
          <p:nvPr/>
        </p:nvSpPr>
        <p:spPr>
          <a:xfrm>
            <a:off x="8433082" y="5421697"/>
            <a:ext cx="669996" cy="261546"/>
          </a:xfrm>
          <a:prstGeom prst="rect">
            <a:avLst/>
          </a:prstGeom>
        </p:spPr>
        <p:txBody>
          <a:bodyPr wrap="square" lIns="0" tIns="0" rIns="0" bIns="0" rtlCol="0" anchor="t">
            <a:spAutoFit/>
          </a:bodyPr>
          <a:lstStyle/>
          <a:p>
            <a:pPr algn="ctr">
              <a:lnSpc>
                <a:spcPts val="2239"/>
              </a:lnSpc>
            </a:pPr>
            <a:r>
              <a:rPr lang="en-US" sz="1599" b="1" dirty="0">
                <a:solidFill>
                  <a:srgbClr val="84B627"/>
                </a:solidFill>
                <a:latin typeface="Gill Sans Bold"/>
                <a:ea typeface="Gill Sans Bold"/>
                <a:cs typeface="Gill Sans Bold"/>
                <a:sym typeface="Gill Sans Bold"/>
              </a:rPr>
              <a:t>Suzie</a:t>
            </a:r>
          </a:p>
        </p:txBody>
      </p:sp>
      <p:sp>
        <p:nvSpPr>
          <p:cNvPr id="20" name="TextBox 20"/>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2000"/>
                                        <p:tgtEl>
                                          <p:spTgt spid="12"/>
                                        </p:tgtEl>
                                      </p:cBhvr>
                                    </p:animEffect>
                                    <p:anim calcmode="lin" valueType="num">
                                      <p:cBhvr>
                                        <p:cTn id="12" dur="2000" fill="hold"/>
                                        <p:tgtEl>
                                          <p:spTgt spid="12"/>
                                        </p:tgtEl>
                                        <p:attrNameLst>
                                          <p:attrName>ppt_x</p:attrName>
                                        </p:attrNameLst>
                                      </p:cBhvr>
                                      <p:tavLst>
                                        <p:tav tm="0">
                                          <p:val>
                                            <p:strVal val="#ppt_x"/>
                                          </p:val>
                                        </p:tav>
                                        <p:tav tm="100000">
                                          <p:val>
                                            <p:strVal val="#ppt_x"/>
                                          </p:val>
                                        </p:tav>
                                      </p:tavLst>
                                    </p:anim>
                                    <p:anim calcmode="lin" valueType="num">
                                      <p:cBhvr>
                                        <p:cTn id="13" dur="1800" decel="100000" fill="hold"/>
                                        <p:tgtEl>
                                          <p:spTgt spid="12"/>
                                        </p:tgtEl>
                                        <p:attrNameLst>
                                          <p:attrName>ppt_y</p:attrName>
                                        </p:attrNameLst>
                                      </p:cBhvr>
                                      <p:tavLst>
                                        <p:tav tm="0">
                                          <p:val>
                                            <p:strVal val="#ppt_y+1"/>
                                          </p:val>
                                        </p:tav>
                                        <p:tav tm="100000">
                                          <p:val>
                                            <p:strVal val="#ppt_y-.03"/>
                                          </p:val>
                                        </p:tav>
                                      </p:tavLst>
                                    </p:anim>
                                    <p:anim calcmode="lin" valueType="num">
                                      <p:cBhvr>
                                        <p:cTn id="14" dur="200" accel="100000" fill="hold">
                                          <p:stCondLst>
                                            <p:cond delay="1800"/>
                                          </p:stCondLst>
                                        </p:cTn>
                                        <p:tgtEl>
                                          <p:spTgt spid="12"/>
                                        </p:tgtEl>
                                        <p:attrNameLst>
                                          <p:attrName>ppt_y</p:attrName>
                                        </p:attrNameLst>
                                      </p:cBhvr>
                                      <p:tavLst>
                                        <p:tav tm="0">
                                          <p:val>
                                            <p:strVal val="#ppt_y-.03"/>
                                          </p:val>
                                        </p:tav>
                                        <p:tav tm="100000">
                                          <p:val>
                                            <p:strVal val="#ppt_y"/>
                                          </p:val>
                                        </p:tav>
                                      </p:tavLst>
                                    </p:anim>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20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xEl>
                                              <p:pRg st="0" end="0"/>
                                            </p:txEl>
                                          </p:spTgt>
                                        </p:tgtEl>
                                        <p:attrNameLst>
                                          <p:attrName>style.visibility</p:attrName>
                                        </p:attrNameLst>
                                      </p:cBhvr>
                                      <p:to>
                                        <p:strVal val="visible"/>
                                      </p:to>
                                    </p:set>
                                    <p:animEffect transition="in" filter="fade">
                                      <p:cBhvr>
                                        <p:cTn id="23" dur="2000"/>
                                        <p:tgtEl>
                                          <p:spTgt spid="13">
                                            <p:txEl>
                                              <p:pRg st="0" end="0"/>
                                            </p:txEl>
                                          </p:spTgt>
                                        </p:tgtEl>
                                      </p:cBhvr>
                                    </p:animEffect>
                                  </p:childTnLst>
                                </p:cTn>
                              </p:par>
                            </p:childTnLst>
                          </p:cTn>
                        </p:par>
                        <p:par>
                          <p:cTn id="24" fill="hold">
                            <p:stCondLst>
                              <p:cond delay="20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2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2" end="2"/>
                                            </p:txEl>
                                          </p:spTgt>
                                        </p:tgtEl>
                                        <p:attrNameLst>
                                          <p:attrName>style.visibility</p:attrName>
                                        </p:attrNameLst>
                                      </p:cBhvr>
                                      <p:to>
                                        <p:strVal val="visible"/>
                                      </p:to>
                                    </p:set>
                                    <p:animEffect transition="in" filter="fade">
                                      <p:cBhvr>
                                        <p:cTn id="32" dur="2000"/>
                                        <p:tgtEl>
                                          <p:spTgt spid="13">
                                            <p:txEl>
                                              <p:pRg st="2" end="2"/>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20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3">
                                            <p:txEl>
                                              <p:pRg st="4" end="4"/>
                                            </p:txEl>
                                          </p:spTgt>
                                        </p:tgtEl>
                                        <p:attrNameLst>
                                          <p:attrName>style.visibility</p:attrName>
                                        </p:attrNameLst>
                                      </p:cBhvr>
                                      <p:to>
                                        <p:strVal val="visible"/>
                                      </p:to>
                                    </p:set>
                                    <p:animEffect transition="in" filter="fade">
                                      <p:cBhvr>
                                        <p:cTn id="41" dur="2000"/>
                                        <p:tgtEl>
                                          <p:spTgt spid="13">
                                            <p:txEl>
                                              <p:pRg st="4" end="4"/>
                                            </p:txEl>
                                          </p:spTgt>
                                        </p:tgtEl>
                                      </p:cBhvr>
                                    </p:animEffect>
                                  </p:childTnLst>
                                </p:cTn>
                              </p:par>
                            </p:childTnLst>
                          </p:cTn>
                        </p:par>
                        <p:par>
                          <p:cTn id="42" fill="hold">
                            <p:stCondLst>
                              <p:cond delay="4000"/>
                            </p:stCondLst>
                            <p:childTnLst>
                              <p:par>
                                <p:cTn id="43" presetID="10" presetClass="entr" presetSubtype="0" fill="hold" grpId="0" nodeType="after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fade">
                                      <p:cBhvr>
                                        <p:cTn id="45" dur="2000"/>
                                        <p:tgtEl>
                                          <p:spTgt spid="16"/>
                                        </p:tgtEl>
                                      </p:cBhvr>
                                    </p:animEffect>
                                  </p:childTnLst>
                                </p:cTn>
                              </p:par>
                            </p:childTnLst>
                          </p:cTn>
                        </p:par>
                        <p:par>
                          <p:cTn id="46" fill="hold">
                            <p:stCondLst>
                              <p:cond delay="6000"/>
                            </p:stCondLst>
                            <p:childTnLst>
                              <p:par>
                                <p:cTn id="47" presetID="10"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2000"/>
                                        <p:tgtEl>
                                          <p:spTgt spid="17"/>
                                        </p:tgtEl>
                                      </p:cBhvr>
                                    </p:animEffect>
                                  </p:childTnLst>
                                </p:cTn>
                              </p:par>
                            </p:childTnLst>
                          </p:cTn>
                        </p:par>
                        <p:par>
                          <p:cTn id="50" fill="hold">
                            <p:stCondLst>
                              <p:cond delay="8000"/>
                            </p:stCondLst>
                            <p:childTnLst>
                              <p:par>
                                <p:cTn id="51" presetID="10" presetClass="entr" presetSubtype="0" fill="hold" grpId="0" nodeType="after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P spid="15" grpId="0"/>
      <p:bldP spid="16" grpId="0"/>
      <p:bldP spid="17" grpId="0"/>
      <p:bldP spid="18" grpId="0"/>
      <p:bldP spid="1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dirty="0"/>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68279"/>
            <a:ext cx="6853712" cy="562483"/>
          </a:xfrm>
          <a:prstGeom prst="rect">
            <a:avLst/>
          </a:prstGeom>
        </p:spPr>
        <p:txBody>
          <a:bodyPr lIns="0" tIns="0" rIns="0" bIns="0" rtlCol="0" anchor="t">
            <a:spAutoFit/>
          </a:bodyPr>
          <a:lstStyle/>
          <a:p>
            <a:pPr marL="431797" lvl="1" indent="-215899"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Decorate your hand with </a:t>
            </a:r>
            <a:r>
              <a:rPr lang="en-US" sz="1999" dirty="0" err="1">
                <a:solidFill>
                  <a:srgbClr val="000000"/>
                </a:solidFill>
                <a:latin typeface="Gill Sans Light"/>
                <a:ea typeface="Gill Sans Light"/>
                <a:cs typeface="Gill Sans Light"/>
                <a:sym typeface="Gill Sans Light"/>
              </a:rPr>
              <a:t>colours</a:t>
            </a:r>
            <a:r>
              <a:rPr lang="en-US" sz="1999" dirty="0">
                <a:solidFill>
                  <a:srgbClr val="000000"/>
                </a:solidFill>
                <a:latin typeface="Gill Sans Light"/>
                <a:ea typeface="Gill Sans Light"/>
                <a:cs typeface="Gill Sans Light"/>
                <a:sym typeface="Gill Sans Light"/>
              </a:rPr>
              <a:t>, symbols, objects... ANYTHING that makes you, you. </a:t>
            </a:r>
          </a:p>
        </p:txBody>
      </p:sp>
      <p:sp>
        <p:nvSpPr>
          <p:cNvPr id="11" name="Freeform 11"/>
          <p:cNvSpPr/>
          <p:nvPr/>
        </p:nvSpPr>
        <p:spPr>
          <a:xfrm>
            <a:off x="6434989" y="2488456"/>
            <a:ext cx="4024479" cy="4900431"/>
          </a:xfrm>
          <a:custGeom>
            <a:avLst/>
            <a:gdLst/>
            <a:ahLst/>
            <a:cxnLst/>
            <a:rect l="l" t="t" r="r" b="b"/>
            <a:pathLst>
              <a:path w="4024479" h="4900431">
                <a:moveTo>
                  <a:pt x="0" y="0"/>
                </a:moveTo>
                <a:lnTo>
                  <a:pt x="4024479" y="0"/>
                </a:lnTo>
                <a:lnTo>
                  <a:pt x="4024479" y="4900431"/>
                </a:lnTo>
                <a:lnTo>
                  <a:pt x="0" y="49004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Freeform 12"/>
          <p:cNvSpPr/>
          <p:nvPr/>
        </p:nvSpPr>
        <p:spPr>
          <a:xfrm rot="1292079">
            <a:off x="8466181" y="6884195"/>
            <a:ext cx="520762" cy="440694"/>
          </a:xfrm>
          <a:custGeom>
            <a:avLst/>
            <a:gdLst/>
            <a:ahLst/>
            <a:cxnLst/>
            <a:rect l="l" t="t" r="r" b="b"/>
            <a:pathLst>
              <a:path w="520762" h="440694">
                <a:moveTo>
                  <a:pt x="0" y="0"/>
                </a:moveTo>
                <a:lnTo>
                  <a:pt x="520761" y="0"/>
                </a:lnTo>
                <a:lnTo>
                  <a:pt x="520761" y="440695"/>
                </a:lnTo>
                <a:lnTo>
                  <a:pt x="0" y="440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rot="2610975">
            <a:off x="6491230" y="5716844"/>
            <a:ext cx="2898558" cy="302260"/>
          </a:xfrm>
          <a:prstGeom prst="rect">
            <a:avLst/>
          </a:prstGeom>
        </p:spPr>
        <p:txBody>
          <a:bodyPr lIns="0" tIns="0" rIns="0" bIns="0" rtlCol="0" anchor="t">
            <a:spAutoFit/>
          </a:bodyPr>
          <a:lstStyle/>
          <a:p>
            <a:pPr algn="l">
              <a:lnSpc>
                <a:spcPts val="2239"/>
              </a:lnSpc>
            </a:pPr>
            <a:r>
              <a:rPr lang="en-US" sz="1599" b="1" dirty="0" err="1">
                <a:solidFill>
                  <a:srgbClr val="009FE3"/>
                </a:solidFill>
                <a:latin typeface="Gill Sans Bold"/>
                <a:ea typeface="Gill Sans Bold"/>
                <a:cs typeface="Gill Sans Bold"/>
                <a:sym typeface="Gill Sans Bold"/>
              </a:rPr>
              <a:t>Ms</a:t>
            </a:r>
            <a:r>
              <a:rPr lang="en-US" sz="1599" b="1" dirty="0">
                <a:solidFill>
                  <a:srgbClr val="009FE3"/>
                </a:solidFill>
                <a:latin typeface="Gill Sans Bold"/>
                <a:ea typeface="Gill Sans Bold"/>
                <a:cs typeface="Gill Sans Bold"/>
                <a:sym typeface="Gill Sans Bold"/>
              </a:rPr>
              <a:t> Brown - school </a:t>
            </a:r>
          </a:p>
        </p:txBody>
      </p:sp>
      <p:sp>
        <p:nvSpPr>
          <p:cNvPr id="14" name="Freeform 14"/>
          <p:cNvSpPr/>
          <p:nvPr/>
        </p:nvSpPr>
        <p:spPr>
          <a:xfrm rot="1292079">
            <a:off x="8669778" y="6454597"/>
            <a:ext cx="520762" cy="440694"/>
          </a:xfrm>
          <a:custGeom>
            <a:avLst/>
            <a:gdLst/>
            <a:ahLst/>
            <a:cxnLst/>
            <a:rect l="l" t="t" r="r" b="b"/>
            <a:pathLst>
              <a:path w="520762" h="440694">
                <a:moveTo>
                  <a:pt x="0" y="0"/>
                </a:moveTo>
                <a:lnTo>
                  <a:pt x="520762" y="0"/>
                </a:lnTo>
                <a:lnTo>
                  <a:pt x="520762" y="440695"/>
                </a:lnTo>
                <a:lnTo>
                  <a:pt x="0" y="44069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Freeform 15"/>
          <p:cNvSpPr/>
          <p:nvPr/>
        </p:nvSpPr>
        <p:spPr>
          <a:xfrm flipH="1">
            <a:off x="8386531" y="5063528"/>
            <a:ext cx="1393651" cy="1160531"/>
          </a:xfrm>
          <a:custGeom>
            <a:avLst/>
            <a:gdLst/>
            <a:ahLst/>
            <a:cxnLst/>
            <a:rect l="l" t="t" r="r" b="b"/>
            <a:pathLst>
              <a:path w="1393651" h="1160531">
                <a:moveTo>
                  <a:pt x="1393650" y="0"/>
                </a:moveTo>
                <a:lnTo>
                  <a:pt x="0" y="0"/>
                </a:lnTo>
                <a:lnTo>
                  <a:pt x="0" y="1160531"/>
                </a:lnTo>
                <a:lnTo>
                  <a:pt x="1393650" y="1160531"/>
                </a:lnTo>
                <a:lnTo>
                  <a:pt x="139365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a:off x="8017444" y="4949909"/>
            <a:ext cx="352737" cy="656255"/>
          </a:xfrm>
          <a:custGeom>
            <a:avLst/>
            <a:gdLst/>
            <a:ahLst/>
            <a:cxnLst/>
            <a:rect l="l" t="t" r="r" b="b"/>
            <a:pathLst>
              <a:path w="352737" h="656255">
                <a:moveTo>
                  <a:pt x="0" y="0"/>
                </a:moveTo>
                <a:lnTo>
                  <a:pt x="352737" y="0"/>
                </a:lnTo>
                <a:lnTo>
                  <a:pt x="352737" y="656255"/>
                </a:lnTo>
                <a:lnTo>
                  <a:pt x="0" y="65625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9187502" y="4808813"/>
            <a:ext cx="393424" cy="762081"/>
          </a:xfrm>
          <a:custGeom>
            <a:avLst/>
            <a:gdLst/>
            <a:ahLst/>
            <a:cxnLst/>
            <a:rect l="l" t="t" r="r" b="b"/>
            <a:pathLst>
              <a:path w="393424" h="762081">
                <a:moveTo>
                  <a:pt x="0" y="0"/>
                </a:moveTo>
                <a:lnTo>
                  <a:pt x="393424" y="0"/>
                </a:lnTo>
                <a:lnTo>
                  <a:pt x="393424" y="762081"/>
                </a:lnTo>
                <a:lnTo>
                  <a:pt x="0" y="76208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Freeform 18"/>
          <p:cNvSpPr/>
          <p:nvPr/>
        </p:nvSpPr>
        <p:spPr>
          <a:xfrm>
            <a:off x="9253246" y="5784479"/>
            <a:ext cx="370640" cy="293816"/>
          </a:xfrm>
          <a:custGeom>
            <a:avLst/>
            <a:gdLst/>
            <a:ahLst/>
            <a:cxnLst/>
            <a:rect l="l" t="t" r="r" b="b"/>
            <a:pathLst>
              <a:path w="370640" h="293816">
                <a:moveTo>
                  <a:pt x="0" y="0"/>
                </a:moveTo>
                <a:lnTo>
                  <a:pt x="370640" y="0"/>
                </a:lnTo>
                <a:lnTo>
                  <a:pt x="370640" y="293816"/>
                </a:lnTo>
                <a:lnTo>
                  <a:pt x="0" y="29381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9" name="Freeform 19"/>
          <p:cNvSpPr/>
          <p:nvPr/>
        </p:nvSpPr>
        <p:spPr>
          <a:xfrm>
            <a:off x="8386531" y="5892150"/>
            <a:ext cx="286099" cy="251247"/>
          </a:xfrm>
          <a:custGeom>
            <a:avLst/>
            <a:gdLst/>
            <a:ahLst/>
            <a:cxnLst/>
            <a:rect l="l" t="t" r="r" b="b"/>
            <a:pathLst>
              <a:path w="286099" h="251247">
                <a:moveTo>
                  <a:pt x="0" y="0"/>
                </a:moveTo>
                <a:lnTo>
                  <a:pt x="286098" y="0"/>
                </a:lnTo>
                <a:lnTo>
                  <a:pt x="286098" y="251247"/>
                </a:lnTo>
                <a:lnTo>
                  <a:pt x="0" y="25124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0" name="Freeform 20"/>
          <p:cNvSpPr/>
          <p:nvPr/>
        </p:nvSpPr>
        <p:spPr>
          <a:xfrm rot="2699999">
            <a:off x="7595509" y="6075190"/>
            <a:ext cx="553846" cy="355154"/>
          </a:xfrm>
          <a:custGeom>
            <a:avLst/>
            <a:gdLst/>
            <a:ahLst/>
            <a:cxnLst/>
            <a:rect l="l" t="t" r="r" b="b"/>
            <a:pathLst>
              <a:path w="553846" h="355154">
                <a:moveTo>
                  <a:pt x="0" y="0"/>
                </a:moveTo>
                <a:lnTo>
                  <a:pt x="553846" y="0"/>
                </a:lnTo>
                <a:lnTo>
                  <a:pt x="553846" y="355154"/>
                </a:lnTo>
                <a:lnTo>
                  <a:pt x="0" y="35515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1" name="Freeform 21"/>
          <p:cNvSpPr/>
          <p:nvPr/>
        </p:nvSpPr>
        <p:spPr>
          <a:xfrm>
            <a:off x="8065430" y="5107331"/>
            <a:ext cx="256764" cy="308426"/>
          </a:xfrm>
          <a:custGeom>
            <a:avLst/>
            <a:gdLst/>
            <a:ahLst/>
            <a:cxnLst/>
            <a:rect l="l" t="t" r="r" b="b"/>
            <a:pathLst>
              <a:path w="256764" h="308426">
                <a:moveTo>
                  <a:pt x="0" y="0"/>
                </a:moveTo>
                <a:lnTo>
                  <a:pt x="256765" y="0"/>
                </a:lnTo>
                <a:lnTo>
                  <a:pt x="256765" y="308426"/>
                </a:lnTo>
                <a:lnTo>
                  <a:pt x="0" y="30842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2" name="TextBox 2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A Trusting Hand</a:t>
            </a:r>
          </a:p>
        </p:txBody>
      </p:sp>
      <p:sp>
        <p:nvSpPr>
          <p:cNvPr id="23" name="TextBox 23"/>
          <p:cNvSpPr txBox="1"/>
          <p:nvPr/>
        </p:nvSpPr>
        <p:spPr>
          <a:xfrm>
            <a:off x="8450792" y="5421697"/>
            <a:ext cx="652285" cy="261546"/>
          </a:xfrm>
          <a:prstGeom prst="rect">
            <a:avLst/>
          </a:prstGeom>
        </p:spPr>
        <p:txBody>
          <a:bodyPr wrap="square" lIns="0" tIns="0" rIns="0" bIns="0" rtlCol="0" anchor="t">
            <a:spAutoFit/>
          </a:bodyPr>
          <a:lstStyle/>
          <a:p>
            <a:pPr algn="ctr">
              <a:lnSpc>
                <a:spcPts val="2239"/>
              </a:lnSpc>
            </a:pPr>
            <a:r>
              <a:rPr lang="en-US" sz="1599" b="1" dirty="0">
                <a:solidFill>
                  <a:srgbClr val="84B627"/>
                </a:solidFill>
                <a:latin typeface="Gill Sans Bold"/>
                <a:ea typeface="Gill Sans Bold"/>
                <a:cs typeface="Gill Sans Bold"/>
                <a:sym typeface="Gill Sans Bold"/>
              </a:rPr>
              <a:t>Suzie</a:t>
            </a:r>
          </a:p>
        </p:txBody>
      </p:sp>
      <p:sp>
        <p:nvSpPr>
          <p:cNvPr id="24" name="TextBox 24"/>
          <p:cNvSpPr txBox="1"/>
          <p:nvPr/>
        </p:nvSpPr>
        <p:spPr>
          <a:xfrm rot="4371306">
            <a:off x="6976135" y="4346620"/>
            <a:ext cx="2267039" cy="302260"/>
          </a:xfrm>
          <a:prstGeom prst="rect">
            <a:avLst/>
          </a:prstGeom>
        </p:spPr>
        <p:txBody>
          <a:bodyPr lIns="0" tIns="0" rIns="0" bIns="0" rtlCol="0" anchor="t">
            <a:spAutoFit/>
          </a:bodyPr>
          <a:lstStyle/>
          <a:p>
            <a:pPr algn="l">
              <a:lnSpc>
                <a:spcPts val="2239"/>
              </a:lnSpc>
            </a:pPr>
            <a:r>
              <a:rPr lang="en-US" sz="1599" b="1" dirty="0">
                <a:solidFill>
                  <a:srgbClr val="ED1C24"/>
                </a:solidFill>
                <a:latin typeface="Gill Sans Bold"/>
                <a:ea typeface="Gill Sans Bold"/>
                <a:cs typeface="Gill Sans Bold"/>
                <a:sym typeface="Gill Sans Bold"/>
              </a:rPr>
              <a:t>Laura - friends</a:t>
            </a:r>
          </a:p>
        </p:txBody>
      </p:sp>
      <p:sp>
        <p:nvSpPr>
          <p:cNvPr id="25" name="TextBox 25"/>
          <p:cNvSpPr txBox="1"/>
          <p:nvPr/>
        </p:nvSpPr>
        <p:spPr>
          <a:xfrm rot="5629982">
            <a:off x="7396345" y="3967629"/>
            <a:ext cx="2448018" cy="302260"/>
          </a:xfrm>
          <a:prstGeom prst="rect">
            <a:avLst/>
          </a:prstGeom>
        </p:spPr>
        <p:txBody>
          <a:bodyPr lIns="0" tIns="0" rIns="0" bIns="0" rtlCol="0" anchor="t">
            <a:spAutoFit/>
          </a:bodyPr>
          <a:lstStyle/>
          <a:p>
            <a:pPr algn="l">
              <a:lnSpc>
                <a:spcPts val="2239"/>
              </a:lnSpc>
            </a:pPr>
            <a:r>
              <a:rPr lang="en-US" sz="1599" b="1" dirty="0">
                <a:solidFill>
                  <a:srgbClr val="84B627"/>
                </a:solidFill>
                <a:latin typeface="Gill Sans Bold"/>
                <a:ea typeface="Gill Sans Bold"/>
                <a:cs typeface="Gill Sans Bold"/>
                <a:sym typeface="Gill Sans Bold"/>
              </a:rPr>
              <a:t>Gran - EVERYTHING</a:t>
            </a:r>
          </a:p>
        </p:txBody>
      </p:sp>
      <p:sp>
        <p:nvSpPr>
          <p:cNvPr id="26" name="TextBox 26"/>
          <p:cNvSpPr txBox="1"/>
          <p:nvPr/>
        </p:nvSpPr>
        <p:spPr>
          <a:xfrm rot="5997477">
            <a:off x="8062072" y="4234860"/>
            <a:ext cx="2448018" cy="302260"/>
          </a:xfrm>
          <a:prstGeom prst="rect">
            <a:avLst/>
          </a:prstGeom>
        </p:spPr>
        <p:txBody>
          <a:bodyPr lIns="0" tIns="0" rIns="0" bIns="0" rtlCol="0" anchor="t">
            <a:spAutoFit/>
          </a:bodyPr>
          <a:lstStyle/>
          <a:p>
            <a:pPr algn="l">
              <a:lnSpc>
                <a:spcPts val="2239"/>
              </a:lnSpc>
            </a:pPr>
            <a:r>
              <a:rPr lang="en-US" sz="1599" b="1" dirty="0">
                <a:solidFill>
                  <a:srgbClr val="009FE3"/>
                </a:solidFill>
                <a:latin typeface="Gill Sans Bold"/>
                <a:ea typeface="Gill Sans Bold"/>
                <a:cs typeface="Gill Sans Bold"/>
                <a:sym typeface="Gill Sans Bold"/>
              </a:rPr>
              <a:t>Uncle Dougie - family</a:t>
            </a:r>
          </a:p>
        </p:txBody>
      </p:sp>
      <p:sp>
        <p:nvSpPr>
          <p:cNvPr id="27" name="TextBox 27"/>
          <p:cNvSpPr txBox="1"/>
          <p:nvPr/>
        </p:nvSpPr>
        <p:spPr>
          <a:xfrm rot="6590911">
            <a:off x="8509906" y="4724556"/>
            <a:ext cx="2448018" cy="302260"/>
          </a:xfrm>
          <a:prstGeom prst="rect">
            <a:avLst/>
          </a:prstGeom>
        </p:spPr>
        <p:txBody>
          <a:bodyPr lIns="0" tIns="0" rIns="0" bIns="0" rtlCol="0" anchor="t">
            <a:spAutoFit/>
          </a:bodyPr>
          <a:lstStyle/>
          <a:p>
            <a:pPr algn="l">
              <a:lnSpc>
                <a:spcPts val="2239"/>
              </a:lnSpc>
            </a:pPr>
            <a:r>
              <a:rPr lang="en-US" sz="1599" b="1" dirty="0">
                <a:solidFill>
                  <a:srgbClr val="ED1C24"/>
                </a:solidFill>
                <a:latin typeface="Gill Sans Bold"/>
                <a:ea typeface="Gill Sans Bold"/>
                <a:cs typeface="Gill Sans Bold"/>
                <a:sym typeface="Gill Sans Bold"/>
              </a:rPr>
              <a:t>Malena - friends</a:t>
            </a:r>
          </a:p>
        </p:txBody>
      </p:sp>
      <p:sp>
        <p:nvSpPr>
          <p:cNvPr id="28" name="TextBox 28"/>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3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000"/>
                                        <p:tgtEl>
                                          <p:spTgt spid="11"/>
                                        </p:tgtEl>
                                      </p:cBhvr>
                                    </p:animEffect>
                                    <p:anim calcmode="lin" valueType="num">
                                      <p:cBhvr>
                                        <p:cTn id="12" dur="2000" fill="hold"/>
                                        <p:tgtEl>
                                          <p:spTgt spid="11"/>
                                        </p:tgtEl>
                                        <p:attrNameLst>
                                          <p:attrName>ppt_x</p:attrName>
                                        </p:attrNameLst>
                                      </p:cBhvr>
                                      <p:tavLst>
                                        <p:tav tm="0">
                                          <p:val>
                                            <p:strVal val="#ppt_x"/>
                                          </p:val>
                                        </p:tav>
                                        <p:tav tm="100000">
                                          <p:val>
                                            <p:strVal val="#ppt_x"/>
                                          </p:val>
                                        </p:tav>
                                      </p:tavLst>
                                    </p:anim>
                                    <p:anim calcmode="lin" valueType="num">
                                      <p:cBhvr>
                                        <p:cTn id="13" dur="1800" decel="100000" fill="hold"/>
                                        <p:tgtEl>
                                          <p:spTgt spid="11"/>
                                        </p:tgtEl>
                                        <p:attrNameLst>
                                          <p:attrName>ppt_y</p:attrName>
                                        </p:attrNameLst>
                                      </p:cBhvr>
                                      <p:tavLst>
                                        <p:tav tm="0">
                                          <p:val>
                                            <p:strVal val="#ppt_y+1"/>
                                          </p:val>
                                        </p:tav>
                                        <p:tav tm="100000">
                                          <p:val>
                                            <p:strVal val="#ppt_y-.03"/>
                                          </p:val>
                                        </p:tav>
                                      </p:tavLst>
                                    </p:anim>
                                    <p:anim calcmode="lin" valueType="num">
                                      <p:cBhvr>
                                        <p:cTn id="14"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par>
                          <p:cTn id="15" fill="hold">
                            <p:stCondLst>
                              <p:cond delay="4000"/>
                            </p:stCondLst>
                            <p:childTnLst>
                              <p:par>
                                <p:cTn id="16" presetID="10"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childTnLst>
                                </p:cTn>
                              </p:par>
                            </p:childTnLst>
                          </p:cTn>
                        </p:par>
                        <p:par>
                          <p:cTn id="19" fill="hold">
                            <p:stCondLst>
                              <p:cond delay="5000"/>
                            </p:stCondLst>
                            <p:childTnLst>
                              <p:par>
                                <p:cTn id="20" presetID="10"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childTnLst>
                          </p:cTn>
                        </p:par>
                        <p:par>
                          <p:cTn id="23" fill="hold">
                            <p:stCondLst>
                              <p:cond delay="6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childTnLst>
                                </p:cTn>
                              </p:par>
                            </p:childTnLst>
                          </p:cTn>
                        </p:par>
                        <p:par>
                          <p:cTn id="27" fill="hold">
                            <p:stCondLst>
                              <p:cond delay="7000"/>
                            </p:stCondLst>
                            <p:childTnLst>
                              <p:par>
                                <p:cTn id="28" presetID="10" presetClass="entr" presetSubtype="0" fill="hold" grpId="0"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childTnLst>
                          </p:cTn>
                        </p:par>
                        <p:par>
                          <p:cTn id="31" fill="hold">
                            <p:stCondLst>
                              <p:cond delay="8000"/>
                            </p:stCondLst>
                            <p:childTnLst>
                              <p:par>
                                <p:cTn id="32" presetID="10" presetClass="entr" presetSubtype="0"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childTnLst>
                          </p:cTn>
                        </p:par>
                        <p:par>
                          <p:cTn id="35" fill="hold">
                            <p:stCondLst>
                              <p:cond delay="9000"/>
                            </p:stCondLst>
                            <p:childTnLst>
                              <p:par>
                                <p:cTn id="36" presetID="10" presetClass="entr" presetSubtype="0" fill="hold" grpId="0" nodeType="afterEffect">
                                  <p:stCondLst>
                                    <p:cond delay="0"/>
                                  </p:stCondLst>
                                  <p:childTnLst>
                                    <p:set>
                                      <p:cBhvr>
                                        <p:cTn id="37" dur="1" fill="hold">
                                          <p:stCondLst>
                                            <p:cond delay="0"/>
                                          </p:stCondLst>
                                        </p:cTn>
                                        <p:tgtEl>
                                          <p:spTgt spid="27"/>
                                        </p:tgtEl>
                                        <p:attrNameLst>
                                          <p:attrName>style.visibility</p:attrName>
                                        </p:attrNameLst>
                                      </p:cBhvr>
                                      <p:to>
                                        <p:strVal val="visible"/>
                                      </p:to>
                                    </p:set>
                                    <p:animEffect transition="in" filter="fade">
                                      <p:cBhvr>
                                        <p:cTn id="38" dur="1000"/>
                                        <p:tgtEl>
                                          <p:spTgt spid="27"/>
                                        </p:tgtEl>
                                      </p:cBhvr>
                                    </p:animEffect>
                                  </p:childTnLst>
                                </p:cTn>
                              </p:par>
                            </p:childTnLst>
                          </p:cTn>
                        </p:par>
                        <p:par>
                          <p:cTn id="39" fill="hold">
                            <p:stCondLst>
                              <p:cond delay="10000"/>
                            </p:stCondLst>
                            <p:childTnLst>
                              <p:par>
                                <p:cTn id="40" presetID="10" presetClass="entr" presetSubtype="0"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childTnLst>
                          </p:cTn>
                        </p:par>
                        <p:par>
                          <p:cTn id="43" fill="hold">
                            <p:stCondLst>
                              <p:cond delay="11000"/>
                            </p:stCondLst>
                            <p:childTnLst>
                              <p:par>
                                <p:cTn id="44" presetID="10" presetClass="entr" presetSubtype="0"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childTnLst>
                                </p:cTn>
                              </p:par>
                            </p:childTnLst>
                          </p:cTn>
                        </p:par>
                        <p:par>
                          <p:cTn id="47" fill="hold">
                            <p:stCondLst>
                              <p:cond delay="12000"/>
                            </p:stCondLst>
                            <p:childTnLst>
                              <p:par>
                                <p:cTn id="48" presetID="10"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1000"/>
                                        <p:tgtEl>
                                          <p:spTgt spid="15"/>
                                        </p:tgtEl>
                                      </p:cBhvr>
                                    </p:animEffect>
                                  </p:childTnLst>
                                </p:cTn>
                              </p:par>
                            </p:childTnLst>
                          </p:cTn>
                        </p:par>
                        <p:par>
                          <p:cTn id="51" fill="hold">
                            <p:stCondLst>
                              <p:cond delay="13000"/>
                            </p:stCondLst>
                            <p:childTnLst>
                              <p:par>
                                <p:cTn id="52" presetID="10" presetClass="entr" presetSubtype="0"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childTnLst>
                                </p:cTn>
                              </p:par>
                            </p:childTnLst>
                          </p:cTn>
                        </p:par>
                        <p:par>
                          <p:cTn id="55" fill="hold">
                            <p:stCondLst>
                              <p:cond delay="140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1000"/>
                                        <p:tgtEl>
                                          <p:spTgt spid="18"/>
                                        </p:tgtEl>
                                      </p:cBhvr>
                                    </p:animEffect>
                                  </p:childTnLst>
                                </p:cTn>
                              </p:par>
                            </p:childTnLst>
                          </p:cTn>
                        </p:par>
                        <p:par>
                          <p:cTn id="59" fill="hold">
                            <p:stCondLst>
                              <p:cond delay="15000"/>
                            </p:stCondLst>
                            <p:childTnLst>
                              <p:par>
                                <p:cTn id="60" presetID="10" presetClass="entr" presetSubtype="0" fill="hold" grpId="0" nodeType="after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1000"/>
                                        <p:tgtEl>
                                          <p:spTgt spid="17"/>
                                        </p:tgtEl>
                                      </p:cBhvr>
                                    </p:animEffect>
                                  </p:childTnLst>
                                </p:cTn>
                              </p:par>
                            </p:childTnLst>
                          </p:cTn>
                        </p:par>
                        <p:par>
                          <p:cTn id="63" fill="hold">
                            <p:stCondLst>
                              <p:cond delay="16000"/>
                            </p:stCondLst>
                            <p:childTnLst>
                              <p:par>
                                <p:cTn id="64" presetID="10" presetClass="entr" presetSubtype="0" fill="hold" grpId="0" nodeType="after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1000"/>
                                        <p:tgtEl>
                                          <p:spTgt spid="16"/>
                                        </p:tgtEl>
                                      </p:cBhvr>
                                    </p:animEffect>
                                  </p:childTnLst>
                                </p:cTn>
                              </p:par>
                            </p:childTnLst>
                          </p:cTn>
                        </p:par>
                        <p:par>
                          <p:cTn id="67" fill="hold">
                            <p:stCondLst>
                              <p:cond delay="17000"/>
                            </p:stCondLst>
                            <p:childTnLst>
                              <p:par>
                                <p:cTn id="68" presetID="10" presetClass="entr" presetSubtype="0" fill="hold" grpId="0" nodeType="afterEffect">
                                  <p:stCondLst>
                                    <p:cond delay="0"/>
                                  </p:stCondLst>
                                  <p:childTnLst>
                                    <p:set>
                                      <p:cBhvr>
                                        <p:cTn id="69" dur="1" fill="hold">
                                          <p:stCondLst>
                                            <p:cond delay="0"/>
                                          </p:stCondLst>
                                        </p:cTn>
                                        <p:tgtEl>
                                          <p:spTgt spid="21"/>
                                        </p:tgtEl>
                                        <p:attrNameLst>
                                          <p:attrName>style.visibility</p:attrName>
                                        </p:attrNameLst>
                                      </p:cBhvr>
                                      <p:to>
                                        <p:strVal val="visible"/>
                                      </p:to>
                                    </p:set>
                                    <p:animEffect transition="in" filter="fade">
                                      <p:cBhvr>
                                        <p:cTn id="70" dur="1000"/>
                                        <p:tgtEl>
                                          <p:spTgt spid="21"/>
                                        </p:tgtEl>
                                      </p:cBhvr>
                                    </p:animEffect>
                                  </p:childTnLst>
                                </p:cTn>
                              </p:par>
                            </p:childTnLst>
                          </p:cTn>
                        </p:par>
                        <p:par>
                          <p:cTn id="71" fill="hold">
                            <p:stCondLst>
                              <p:cond delay="18000"/>
                            </p:stCondLst>
                            <p:childTnLst>
                              <p:par>
                                <p:cTn id="72" presetID="10" presetClass="entr" presetSubtype="0" fill="hold" grpId="0" nodeType="after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animBg="1"/>
      <p:bldP spid="15" grpId="0" animBg="1"/>
      <p:bldP spid="16" grpId="0" animBg="1"/>
      <p:bldP spid="17" grpId="0" animBg="1"/>
      <p:bldP spid="18" grpId="0" animBg="1"/>
      <p:bldP spid="19" grpId="0" animBg="1"/>
      <p:bldP spid="20" grpId="0" animBg="1"/>
      <p:bldP spid="21" grpId="0" animBg="1"/>
      <p:bldP spid="23" grpId="0"/>
      <p:bldP spid="24" grpId="0"/>
      <p:bldP spid="25" grpId="0"/>
      <p:bldP spid="26" grpId="0"/>
      <p:bldP spid="27"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24495" y="895001"/>
            <a:ext cx="5924895" cy="5908999"/>
            <a:chOff x="0" y="0"/>
            <a:chExt cx="2123349" cy="2117652"/>
          </a:xfrm>
        </p:grpSpPr>
        <p:sp>
          <p:nvSpPr>
            <p:cNvPr id="4" name="Freeform 4"/>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a:p>
          </p:txBody>
        </p:sp>
        <p:sp>
          <p:nvSpPr>
            <p:cNvPr id="5" name="TextBox 5"/>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6" name="Freeform 6"/>
          <p:cNvSpPr/>
          <p:nvPr/>
        </p:nvSpPr>
        <p:spPr>
          <a:xfrm>
            <a:off x="4562620" y="1266266"/>
            <a:ext cx="6802124" cy="4464874"/>
          </a:xfrm>
          <a:custGeom>
            <a:avLst/>
            <a:gdLst/>
            <a:ahLst/>
            <a:cxnLst/>
            <a:rect l="l" t="t" r="r" b="b"/>
            <a:pathLst>
              <a:path w="6802124" h="4464874">
                <a:moveTo>
                  <a:pt x="0" y="0"/>
                </a:moveTo>
                <a:lnTo>
                  <a:pt x="6802124" y="0"/>
                </a:lnTo>
                <a:lnTo>
                  <a:pt x="6802124" y="4464874"/>
                </a:lnTo>
                <a:lnTo>
                  <a:pt x="0" y="4464874"/>
                </a:lnTo>
                <a:lnTo>
                  <a:pt x="0" y="0"/>
                </a:lnTo>
                <a:close/>
              </a:path>
            </a:pathLst>
          </a:custGeom>
          <a:blipFill>
            <a:blip r:embed="rId3"/>
            <a:stretch>
              <a:fillRect t="-3928" b="-3928"/>
            </a:stretch>
          </a:blipFill>
        </p:spPr>
        <p:txBody>
          <a:bodyPr/>
          <a:lstStyle/>
          <a:p>
            <a:endParaRPr lang="en-US"/>
          </a:p>
        </p:txBody>
      </p:sp>
      <p:sp>
        <p:nvSpPr>
          <p:cNvPr id="7" name="Freeform 7"/>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4"/>
            <a:stretch>
              <a:fillRect/>
            </a:stretch>
          </a:blipFill>
        </p:spPr>
        <p:txBody>
          <a:bodyPr/>
          <a:lstStyle/>
          <a:p>
            <a:endParaRPr lang="en-US"/>
          </a:p>
        </p:txBody>
      </p:sp>
      <p:sp>
        <p:nvSpPr>
          <p:cNvPr id="8" name="Freeform 8"/>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5"/>
            <a:stretch>
              <a:fillRect/>
            </a:stretch>
          </a:blipFill>
        </p:spPr>
        <p:txBody>
          <a:bodyPr/>
          <a:lstStyle/>
          <a:p>
            <a:endParaRPr lang="en-US"/>
          </a:p>
        </p:txBody>
      </p:sp>
      <p:sp>
        <p:nvSpPr>
          <p:cNvPr id="9" name="Freeform 9"/>
          <p:cNvSpPr/>
          <p:nvPr/>
        </p:nvSpPr>
        <p:spPr>
          <a:xfrm>
            <a:off x="756000" y="5275893"/>
            <a:ext cx="5013955" cy="910494"/>
          </a:xfrm>
          <a:custGeom>
            <a:avLst/>
            <a:gdLst/>
            <a:ahLst/>
            <a:cxnLst/>
            <a:rect l="l" t="t" r="r" b="b"/>
            <a:pathLst>
              <a:path w="5013955" h="910494">
                <a:moveTo>
                  <a:pt x="0" y="0"/>
                </a:moveTo>
                <a:lnTo>
                  <a:pt x="5013955" y="0"/>
                </a:lnTo>
                <a:lnTo>
                  <a:pt x="5013955" y="910494"/>
                </a:lnTo>
                <a:lnTo>
                  <a:pt x="0" y="910494"/>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784434" y="1528772"/>
            <a:ext cx="4805017" cy="2530475"/>
          </a:xfrm>
          <a:prstGeom prst="rect">
            <a:avLst/>
          </a:prstGeom>
        </p:spPr>
        <p:txBody>
          <a:bodyPr lIns="0" tIns="0" rIns="0" bIns="0" rtlCol="0" anchor="t">
            <a:spAutoFit/>
          </a:bodyPr>
          <a:lstStyle/>
          <a:p>
            <a:pPr algn="l">
              <a:lnSpc>
                <a:spcPts val="4900"/>
              </a:lnSpc>
            </a:pPr>
            <a:r>
              <a:rPr lang="en-US" sz="3500">
                <a:solidFill>
                  <a:srgbClr val="000000"/>
                </a:solidFill>
                <a:latin typeface="Arial"/>
                <a:ea typeface="Arial"/>
                <a:cs typeface="Arial"/>
                <a:sym typeface="Arial"/>
              </a:rPr>
              <a:t>Follow us and share your work using </a:t>
            </a:r>
            <a:r>
              <a:rPr lang="en-US" sz="3500" b="1">
                <a:solidFill>
                  <a:srgbClr val="E6007D"/>
                </a:solidFill>
                <a:latin typeface="Arial Bold"/>
                <a:ea typeface="Arial Bold"/>
                <a:cs typeface="Arial Bold"/>
                <a:sym typeface="Arial Bold"/>
              </a:rPr>
              <a:t>#VFCLUNK </a:t>
            </a:r>
            <a:r>
              <a:rPr lang="en-US" sz="3500">
                <a:solidFill>
                  <a:srgbClr val="000000"/>
                </a:solidFill>
                <a:latin typeface="Arial"/>
                <a:ea typeface="Arial"/>
                <a:cs typeface="Arial"/>
                <a:sym typeface="Arial"/>
              </a:rPr>
              <a:t>and</a:t>
            </a:r>
            <a:r>
              <a:rPr lang="en-US" sz="3500">
                <a:solidFill>
                  <a:srgbClr val="E6007D"/>
                </a:solidFill>
                <a:latin typeface="Arial"/>
                <a:ea typeface="Arial"/>
                <a:cs typeface="Arial"/>
                <a:sym typeface="Arial"/>
              </a:rPr>
              <a:t> </a:t>
            </a:r>
            <a:r>
              <a:rPr lang="en-US" sz="3500" b="1">
                <a:solidFill>
                  <a:srgbClr val="E6007D"/>
                </a:solidFill>
                <a:latin typeface="Arial Bold"/>
                <a:ea typeface="Arial Bold"/>
                <a:cs typeface="Arial Bold"/>
                <a:sym typeface="Arial Bold"/>
              </a:rPr>
              <a:t>#VFCreativeLearning</a:t>
            </a:r>
          </a:p>
        </p:txBody>
      </p:sp>
      <p:sp>
        <p:nvSpPr>
          <p:cNvPr id="12" name="TextBox 11">
            <a:extLst>
              <a:ext uri="{FF2B5EF4-FFF2-40B4-BE49-F238E27FC236}">
                <a16:creationId xmlns:a16="http://schemas.microsoft.com/office/drawing/2014/main" id="{E240DEE2-456A-C67A-0CDF-B203BA8AE51F}"/>
              </a:ext>
            </a:extLst>
          </p:cNvPr>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7"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3"/>
            <a:stretch>
              <a:fillRect t="-1566" r="-119" b="-1564"/>
            </a:stretch>
          </a:blipFill>
        </p:spPr>
        <p:txBody>
          <a:bodyPr/>
          <a:lstStyle/>
          <a:p>
            <a:endParaRPr lang="en-US"/>
          </a:p>
        </p:txBody>
      </p:sp>
      <p:sp>
        <p:nvSpPr>
          <p:cNvPr id="3" name="Freeform 3"/>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4"/>
            <a:stretch>
              <a:fillRect/>
            </a:stretch>
          </a:blipFill>
        </p:spPr>
        <p:txBody>
          <a:bodyPr/>
          <a:lstStyle/>
          <a:p>
            <a:endParaRPr lang="en-US"/>
          </a:p>
        </p:txBody>
      </p:sp>
      <p:sp>
        <p:nvSpPr>
          <p:cNvPr id="4" name="Freeform 4"/>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224495" y="895001"/>
            <a:ext cx="5924895" cy="5908999"/>
            <a:chOff x="0" y="0"/>
            <a:chExt cx="2123349" cy="2117652"/>
          </a:xfrm>
        </p:grpSpPr>
        <p:sp>
          <p:nvSpPr>
            <p:cNvPr id="6" name="Freeform 6"/>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a:p>
          </p:txBody>
        </p:sp>
        <p:sp>
          <p:nvSpPr>
            <p:cNvPr id="7" name="TextBox 7"/>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8" name="Freeform 8"/>
          <p:cNvSpPr/>
          <p:nvPr/>
        </p:nvSpPr>
        <p:spPr>
          <a:xfrm rot="1570725">
            <a:off x="1043900" y="368777"/>
            <a:ext cx="4014378" cy="2238547"/>
          </a:xfrm>
          <a:custGeom>
            <a:avLst/>
            <a:gdLst/>
            <a:ahLst/>
            <a:cxnLst/>
            <a:rect l="l" t="t" r="r" b="b"/>
            <a:pathLst>
              <a:path w="4014378" h="2238547">
                <a:moveTo>
                  <a:pt x="0" y="0"/>
                </a:moveTo>
                <a:lnTo>
                  <a:pt x="4014378" y="0"/>
                </a:lnTo>
                <a:lnTo>
                  <a:pt x="4014378" y="2238547"/>
                </a:lnTo>
                <a:lnTo>
                  <a:pt x="0" y="223854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377827" y="2079296"/>
            <a:ext cx="6267427" cy="755650"/>
          </a:xfrm>
          <a:prstGeom prst="rect">
            <a:avLst/>
          </a:prstGeom>
        </p:spPr>
        <p:txBody>
          <a:bodyPr lIns="0" tIns="0" rIns="0" bIns="0" rtlCol="0" anchor="t">
            <a:spAutoFit/>
          </a:bodyPr>
          <a:lstStyle/>
          <a:p>
            <a:pPr algn="l">
              <a:lnSpc>
                <a:spcPts val="5599"/>
              </a:lnSpc>
            </a:pPr>
            <a:r>
              <a:rPr lang="en-US" sz="3999" b="1">
                <a:solidFill>
                  <a:srgbClr val="E6007D"/>
                </a:solidFill>
                <a:latin typeface="Gill Sans Bold"/>
                <a:ea typeface="Gill Sans Bold"/>
                <a:cs typeface="Gill Sans Bold"/>
                <a:sym typeface="Gill Sans Bold"/>
              </a:rPr>
              <a:t>Let’s Evaluate</a:t>
            </a:r>
          </a:p>
        </p:txBody>
      </p:sp>
      <p:sp>
        <p:nvSpPr>
          <p:cNvPr id="11" name="TextBox 11"/>
          <p:cNvSpPr txBox="1"/>
          <p:nvPr/>
        </p:nvSpPr>
        <p:spPr>
          <a:xfrm>
            <a:off x="438537" y="2990680"/>
            <a:ext cx="5410851" cy="3256915"/>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Aim:</a:t>
            </a:r>
          </a:p>
          <a:p>
            <a:pPr algn="l">
              <a:lnSpc>
                <a:spcPts val="2520"/>
              </a:lnSpc>
            </a:pPr>
            <a:r>
              <a:rPr lang="en-US" sz="1800">
                <a:solidFill>
                  <a:srgbClr val="000000"/>
                </a:solidFill>
                <a:latin typeface="Gill Sans Light"/>
                <a:ea typeface="Gill Sans Light"/>
                <a:cs typeface="Gill Sans Light"/>
                <a:sym typeface="Gill Sans Light"/>
              </a:rPr>
              <a:t>To share your opinions, thoughts and feeling on the performance of </a:t>
            </a:r>
            <a:r>
              <a:rPr lang="en-US" sz="1800" b="1">
                <a:solidFill>
                  <a:srgbClr val="000000"/>
                </a:solidFill>
                <a:latin typeface="Gill Sans Bold"/>
                <a:ea typeface="Gill Sans Bold"/>
                <a:cs typeface="Gill Sans Bold"/>
                <a:sym typeface="Gill Sans Bold"/>
              </a:rPr>
              <a:t>CLUNK!</a:t>
            </a:r>
            <a:r>
              <a:rPr lang="en-US" sz="1800">
                <a:solidFill>
                  <a:srgbClr val="000000"/>
                </a:solidFill>
                <a:latin typeface="Gill Sans Light"/>
                <a:ea typeface="Gill Sans Light"/>
                <a:cs typeface="Gill Sans Light"/>
                <a:sym typeface="Gill Sans Light"/>
              </a:rPr>
              <a:t> </a:t>
            </a:r>
          </a:p>
          <a:p>
            <a:pPr algn="l">
              <a:lnSpc>
                <a:spcPts val="2520"/>
              </a:lnSpc>
            </a:pPr>
            <a:endParaRPr lang="en-US" sz="1800">
              <a:solidFill>
                <a:srgbClr val="000000"/>
              </a:solidFill>
              <a:latin typeface="Gill Sans Light"/>
              <a:ea typeface="Gill Sans Light"/>
              <a:cs typeface="Gill Sans Light"/>
              <a:sym typeface="Gill Sans Light"/>
            </a:endParaRPr>
          </a:p>
          <a:p>
            <a:pPr algn="l">
              <a:lnSpc>
                <a:spcPts val="2800"/>
              </a:lnSpc>
            </a:pPr>
            <a:r>
              <a:rPr lang="en-US" sz="2000" b="1">
                <a:solidFill>
                  <a:srgbClr val="000000"/>
                </a:solidFill>
                <a:latin typeface="Gill Sans Bold"/>
                <a:ea typeface="Gill Sans Bold"/>
                <a:cs typeface="Gill Sans Bold"/>
                <a:sym typeface="Gill Sans Bold"/>
              </a:rPr>
              <a:t>Outcome:</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show I understand what I have seen and heard by answering questions.</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write an informative and opinionated review of the performance. </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share relevant information with my class and reader.</a:t>
            </a:r>
          </a:p>
        </p:txBody>
      </p:sp>
      <p:sp>
        <p:nvSpPr>
          <p:cNvPr id="12" name="Freeform 12"/>
          <p:cNvSpPr/>
          <p:nvPr/>
        </p:nvSpPr>
        <p:spPr>
          <a:xfrm flipH="1">
            <a:off x="4561327" y="-103416"/>
            <a:ext cx="6976902" cy="7663416"/>
          </a:xfrm>
          <a:custGeom>
            <a:avLst/>
            <a:gdLst/>
            <a:ahLst/>
            <a:cxnLst/>
            <a:rect l="l" t="t" r="r" b="b"/>
            <a:pathLst>
              <a:path w="6976902" h="7663416">
                <a:moveTo>
                  <a:pt x="6976902" y="0"/>
                </a:moveTo>
                <a:lnTo>
                  <a:pt x="0" y="0"/>
                </a:lnTo>
                <a:lnTo>
                  <a:pt x="0" y="7663416"/>
                </a:lnTo>
                <a:lnTo>
                  <a:pt x="6976902" y="7663416"/>
                </a:lnTo>
                <a:lnTo>
                  <a:pt x="6976902" y="0"/>
                </a:lnTo>
                <a:close/>
              </a:path>
            </a:pathLst>
          </a:custGeom>
          <a:blipFill>
            <a:blip r:embed="rId7"/>
            <a:stretch>
              <a:fillRect/>
            </a:stretch>
          </a:blipFill>
        </p:spPr>
        <p:txBody>
          <a:bodyPr/>
          <a:lstStyle/>
          <a:p>
            <a:endParaRPr lang="en-US"/>
          </a:p>
        </p:txBody>
      </p:sp>
      <p:sp>
        <p:nvSpPr>
          <p:cNvPr id="13" name="TextBox 11">
            <a:extLst>
              <a:ext uri="{FF2B5EF4-FFF2-40B4-BE49-F238E27FC236}">
                <a16:creationId xmlns:a16="http://schemas.microsoft.com/office/drawing/2014/main" id="{A45BA746-7603-1EC3-822E-638F6F42B153}"/>
              </a:ext>
            </a:extLst>
          </p:cNvPr>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8"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sp>
        <p:nvSpPr>
          <p:cNvPr id="6" name="TextBox 6"/>
          <p:cNvSpPr txBox="1"/>
          <p:nvPr/>
        </p:nvSpPr>
        <p:spPr>
          <a:xfrm>
            <a:off x="756000" y="584550"/>
            <a:ext cx="6267427" cy="857250"/>
          </a:xfrm>
          <a:prstGeom prst="rect">
            <a:avLst/>
          </a:prstGeom>
        </p:spPr>
        <p:txBody>
          <a:bodyPr lIns="0" tIns="0" rIns="0" bIns="0" rtlCol="0" anchor="t">
            <a:spAutoFit/>
          </a:bodyPr>
          <a:lstStyle/>
          <a:p>
            <a:pPr algn="l">
              <a:lnSpc>
                <a:spcPts val="6299"/>
              </a:lnSpc>
            </a:pPr>
            <a:r>
              <a:rPr lang="en-US" sz="4500" b="1">
                <a:solidFill>
                  <a:srgbClr val="000000"/>
                </a:solidFill>
                <a:latin typeface="Arial Bold"/>
                <a:ea typeface="Arial Bold"/>
                <a:cs typeface="Arial Bold"/>
                <a:sym typeface="Arial Bold"/>
              </a:rPr>
              <a:t>About Visible Fictions</a:t>
            </a:r>
          </a:p>
        </p:txBody>
      </p:sp>
      <p:sp>
        <p:nvSpPr>
          <p:cNvPr id="7" name="TextBox 7"/>
          <p:cNvSpPr txBox="1"/>
          <p:nvPr/>
        </p:nvSpPr>
        <p:spPr>
          <a:xfrm>
            <a:off x="756000" y="1578817"/>
            <a:ext cx="6146008" cy="3206750"/>
          </a:xfrm>
          <a:prstGeom prst="rect">
            <a:avLst/>
          </a:prstGeom>
        </p:spPr>
        <p:txBody>
          <a:bodyPr lIns="0" tIns="0" rIns="0" bIns="0" rtlCol="0" anchor="t">
            <a:spAutoFit/>
          </a:bodyPr>
          <a:lstStyle/>
          <a:p>
            <a:pPr algn="l">
              <a:lnSpc>
                <a:spcPts val="2800"/>
              </a:lnSpc>
            </a:pPr>
            <a:r>
              <a:rPr lang="en-US" sz="2000">
                <a:solidFill>
                  <a:srgbClr val="000000"/>
                </a:solidFill>
                <a:latin typeface="Arial"/>
                <a:ea typeface="Arial"/>
                <a:cs typeface="Arial"/>
                <a:sym typeface="Arial"/>
              </a:rPr>
              <a:t>Since 1991 we have been creating innovative and dynamic theatrical experiences and creative learning projects for young people and adults. </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You can find our work in theatres, on screens, in parks, online, in your ears, on bikes… anywhere… everywhere.</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 We take these stories all over the world.</a:t>
            </a:r>
          </a:p>
        </p:txBody>
      </p:sp>
      <p:grpSp>
        <p:nvGrpSpPr>
          <p:cNvPr id="8" name="Group 8"/>
          <p:cNvGrpSpPr>
            <a:grpSpLocks noChangeAspect="1"/>
          </p:cNvGrpSpPr>
          <p:nvPr/>
        </p:nvGrpSpPr>
        <p:grpSpPr>
          <a:xfrm>
            <a:off x="7099016" y="0"/>
            <a:ext cx="3855600" cy="3855600"/>
            <a:chOff x="0" y="0"/>
            <a:chExt cx="14840029" cy="14840029"/>
          </a:xfrm>
        </p:grpSpPr>
        <p:sp>
          <p:nvSpPr>
            <p:cNvPr id="9" name="Freeform 9"/>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10" name="Freeform 10"/>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11" name="Freeform 11"/>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4801" r="-24801"/>
              </a:stretch>
            </a:blipFill>
          </p:spPr>
          <p:txBody>
            <a:bodyPr/>
            <a:lstStyle/>
            <a:p>
              <a:endParaRPr lang="en-US"/>
            </a:p>
          </p:txBody>
        </p:sp>
      </p:gr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Freeform 10"/>
          <p:cNvSpPr/>
          <p:nvPr/>
        </p:nvSpPr>
        <p:spPr>
          <a:xfrm>
            <a:off x="3096676" y="2526597"/>
            <a:ext cx="4276800" cy="791208"/>
          </a:xfrm>
          <a:custGeom>
            <a:avLst/>
            <a:gdLst/>
            <a:ahLst/>
            <a:cxnLst/>
            <a:rect l="l" t="t" r="r" b="b"/>
            <a:pathLst>
              <a:path w="4276800" h="791208">
                <a:moveTo>
                  <a:pt x="0" y="0"/>
                </a:moveTo>
                <a:lnTo>
                  <a:pt x="4276800" y="0"/>
                </a:lnTo>
                <a:lnTo>
                  <a:pt x="4276800" y="791208"/>
                </a:lnTo>
                <a:lnTo>
                  <a:pt x="0" y="791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11" name="TextBox 11"/>
          <p:cNvSpPr txBox="1"/>
          <p:nvPr/>
        </p:nvSpPr>
        <p:spPr>
          <a:xfrm>
            <a:off x="464360" y="2082604"/>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1. How many stars would you give this performance?  </a:t>
            </a:r>
          </a:p>
        </p:txBody>
      </p:sp>
      <p:sp>
        <p:nvSpPr>
          <p:cNvPr id="12" name="TextBox 12"/>
          <p:cNvSpPr txBox="1"/>
          <p:nvPr/>
        </p:nvSpPr>
        <p:spPr>
          <a:xfrm>
            <a:off x="464360" y="3718767"/>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2. Why did you give it that many stars?</a:t>
            </a:r>
          </a:p>
        </p:txBody>
      </p:sp>
      <p:sp>
        <p:nvSpPr>
          <p:cNvPr id="13" name="TextBox 13"/>
          <p:cNvSpPr txBox="1"/>
          <p:nvPr/>
        </p:nvSpPr>
        <p:spPr>
          <a:xfrm>
            <a:off x="464360" y="4552712"/>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3. What did you enjoy the most? Why?</a:t>
            </a:r>
          </a:p>
        </p:txBody>
      </p:sp>
      <p:sp>
        <p:nvSpPr>
          <p:cNvPr id="14" name="TextBox 14"/>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Reflect</a:t>
            </a:r>
          </a:p>
        </p:txBody>
      </p:sp>
      <p:sp>
        <p:nvSpPr>
          <p:cNvPr id="15" name="TextBox 15"/>
          <p:cNvSpPr txBox="1"/>
          <p:nvPr/>
        </p:nvSpPr>
        <p:spPr>
          <a:xfrm>
            <a:off x="499256" y="5391420"/>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4. What did you enjoy the least? Why?</a:t>
            </a:r>
          </a:p>
        </p:txBody>
      </p:sp>
      <p:sp>
        <p:nvSpPr>
          <p:cNvPr id="16" name="TextBox 16"/>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20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Freeform 10">
            <a:hlinkClick r:id="rId4" tooltip="https://www.scotsman.com/arts-and-culture/theatre-and-stage/theatre-reviews-love-the-sinner-clunk-4142458"/>
          </p:cNvPr>
          <p:cNvSpPr/>
          <p:nvPr/>
        </p:nvSpPr>
        <p:spPr>
          <a:xfrm>
            <a:off x="3625959" y="4063696"/>
            <a:ext cx="3440082" cy="2364275"/>
          </a:xfrm>
          <a:custGeom>
            <a:avLst/>
            <a:gdLst/>
            <a:ahLst/>
            <a:cxnLst/>
            <a:rect l="l" t="t" r="r" b="b"/>
            <a:pathLst>
              <a:path w="3440082" h="2364275">
                <a:moveTo>
                  <a:pt x="0" y="0"/>
                </a:moveTo>
                <a:lnTo>
                  <a:pt x="3440082" y="0"/>
                </a:lnTo>
                <a:lnTo>
                  <a:pt x="3440082" y="2364275"/>
                </a:lnTo>
                <a:lnTo>
                  <a:pt x="0" y="236427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Freeform 11"/>
          <p:cNvSpPr/>
          <p:nvPr/>
        </p:nvSpPr>
        <p:spPr>
          <a:xfrm rot="-707249">
            <a:off x="1610610" y="4720244"/>
            <a:ext cx="1842940" cy="340944"/>
          </a:xfrm>
          <a:custGeom>
            <a:avLst/>
            <a:gdLst/>
            <a:ahLst/>
            <a:cxnLst/>
            <a:rect l="l" t="t" r="r" b="b"/>
            <a:pathLst>
              <a:path w="1842940" h="340944">
                <a:moveTo>
                  <a:pt x="0" y="0"/>
                </a:moveTo>
                <a:lnTo>
                  <a:pt x="1842941" y="0"/>
                </a:lnTo>
                <a:lnTo>
                  <a:pt x="1842941" y="340944"/>
                </a:lnTo>
                <a:lnTo>
                  <a:pt x="0" y="34094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216475">
            <a:off x="7667297" y="4535599"/>
            <a:ext cx="1191832" cy="1057751"/>
          </a:xfrm>
          <a:custGeom>
            <a:avLst/>
            <a:gdLst/>
            <a:ahLst/>
            <a:cxnLst/>
            <a:rect l="l" t="t" r="r" b="b"/>
            <a:pathLst>
              <a:path w="1191832" h="1057751">
                <a:moveTo>
                  <a:pt x="0" y="0"/>
                </a:moveTo>
                <a:lnTo>
                  <a:pt x="1191832" y="0"/>
                </a:lnTo>
                <a:lnTo>
                  <a:pt x="1191832" y="1057751"/>
                </a:lnTo>
                <a:lnTo>
                  <a:pt x="0" y="10577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610180" y="2296716"/>
            <a:ext cx="9471640" cy="1076833"/>
          </a:xfrm>
          <a:prstGeom prst="rect">
            <a:avLst/>
          </a:prstGeom>
        </p:spPr>
        <p:txBody>
          <a:bodyPr lIns="0" tIns="0" rIns="0" bIns="0" rtlCol="0" anchor="t">
            <a:spAutoFit/>
          </a:bodyPr>
          <a:lstStyle/>
          <a:p>
            <a:pPr algn="l">
              <a:lnSpc>
                <a:spcPts val="2095"/>
              </a:lnSpc>
            </a:pPr>
            <a:r>
              <a:rPr lang="en-US" sz="1999" dirty="0">
                <a:solidFill>
                  <a:srgbClr val="000000"/>
                </a:solidFill>
                <a:latin typeface="Gill Sans Light"/>
                <a:ea typeface="Gill Sans Light"/>
                <a:cs typeface="Gill Sans Light"/>
                <a:sym typeface="Gill Sans Light"/>
              </a:rPr>
              <a:t>Your local newspaper has been informed that you’ve seen Visible Fictions’ performance of </a:t>
            </a:r>
            <a:r>
              <a:rPr lang="en-US" sz="1999" b="1" dirty="0">
                <a:solidFill>
                  <a:srgbClr val="000000"/>
                </a:solidFill>
                <a:latin typeface="Gill Sans Bold"/>
                <a:ea typeface="Gill Sans Bold"/>
                <a:cs typeface="Gill Sans Bold"/>
                <a:sym typeface="Gill Sans Bold"/>
              </a:rPr>
              <a:t>CLUNK!</a:t>
            </a:r>
            <a:r>
              <a:rPr lang="en-US" sz="1999" dirty="0">
                <a:solidFill>
                  <a:srgbClr val="000000"/>
                </a:solidFill>
                <a:latin typeface="Gill Sans Light"/>
                <a:ea typeface="Gill Sans Light"/>
                <a:cs typeface="Gill Sans Light"/>
                <a:sym typeface="Gill Sans Light"/>
              </a:rPr>
              <a:t> and ask for a review. </a:t>
            </a:r>
          </a:p>
          <a:p>
            <a:pPr algn="l">
              <a:lnSpc>
                <a:spcPts val="2095"/>
              </a:lnSpc>
            </a:pPr>
            <a:endParaRPr lang="en-US" sz="1999" dirty="0">
              <a:solidFill>
                <a:srgbClr val="000000"/>
              </a:solidFill>
              <a:latin typeface="Gill Sans Light"/>
              <a:ea typeface="Gill Sans Light"/>
              <a:cs typeface="Gill Sans Light"/>
              <a:sym typeface="Gill Sans Light"/>
            </a:endParaRPr>
          </a:p>
          <a:p>
            <a:pPr algn="ctr">
              <a:lnSpc>
                <a:spcPts val="2095"/>
              </a:lnSpc>
              <a:spcBef>
                <a:spcPct val="0"/>
              </a:spcBef>
            </a:pPr>
            <a:r>
              <a:rPr lang="en-US" sz="1999" dirty="0">
                <a:solidFill>
                  <a:srgbClr val="000000"/>
                </a:solidFill>
                <a:latin typeface="Gill Sans Light"/>
                <a:ea typeface="Gill Sans Light"/>
                <a:cs typeface="Gill Sans Light"/>
                <a:sym typeface="Gill Sans Light"/>
              </a:rPr>
              <a:t>What do you tell them? </a:t>
            </a:r>
          </a:p>
        </p:txBody>
      </p:sp>
      <p:sp>
        <p:nvSpPr>
          <p:cNvPr id="14" name="TextBox 14"/>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Write A Review</a:t>
            </a:r>
          </a:p>
        </p:txBody>
      </p:sp>
      <p:sp>
        <p:nvSpPr>
          <p:cNvPr id="15" name="TextBox 15"/>
          <p:cNvSpPr txBox="1"/>
          <p:nvPr/>
        </p:nvSpPr>
        <p:spPr>
          <a:xfrm>
            <a:off x="610180" y="6973852"/>
            <a:ext cx="9471640" cy="253274"/>
          </a:xfrm>
          <a:prstGeom prst="rect">
            <a:avLst/>
          </a:prstGeom>
        </p:spPr>
        <p:txBody>
          <a:bodyPr lIns="0" tIns="0" rIns="0" bIns="0" rtlCol="0" anchor="t">
            <a:spAutoFit/>
          </a:bodyPr>
          <a:lstStyle/>
          <a:p>
            <a:pPr algn="ctr">
              <a:lnSpc>
                <a:spcPts val="2095"/>
              </a:lnSpc>
              <a:spcBef>
                <a:spcPct val="0"/>
              </a:spcBef>
            </a:pPr>
            <a:r>
              <a:rPr lang="en-US" sz="1600" dirty="0">
                <a:solidFill>
                  <a:srgbClr val="000000"/>
                </a:solidFill>
                <a:latin typeface="Gill Sans Light"/>
                <a:ea typeface="Gill Sans Light"/>
                <a:cs typeface="Gill Sans Light"/>
                <a:sym typeface="Gill Sans Light"/>
              </a:rPr>
              <a:t>Click on the newspaper to read </a:t>
            </a:r>
            <a:r>
              <a:rPr lang="en-US" sz="1600" b="1" dirty="0">
                <a:solidFill>
                  <a:srgbClr val="000000"/>
                </a:solidFill>
                <a:latin typeface="Gill Sans Bold"/>
                <a:ea typeface="Gill Sans Bold"/>
                <a:cs typeface="Gill Sans Bold"/>
                <a:sym typeface="Gill Sans Bold"/>
              </a:rPr>
              <a:t>Joyce McMillan’s </a:t>
            </a:r>
            <a:r>
              <a:rPr lang="en-US" sz="1600" dirty="0">
                <a:solidFill>
                  <a:srgbClr val="000000"/>
                </a:solidFill>
                <a:latin typeface="Gill Sans Light"/>
                <a:ea typeface="Gill Sans Light"/>
                <a:cs typeface="Gill Sans Light"/>
                <a:sym typeface="Gill Sans Light"/>
              </a:rPr>
              <a:t>review of CLUNK! in </a:t>
            </a:r>
            <a:r>
              <a:rPr lang="en-US" sz="1600" b="1" dirty="0">
                <a:solidFill>
                  <a:srgbClr val="000000"/>
                </a:solidFill>
                <a:latin typeface="Gill Sans Bold"/>
                <a:ea typeface="Gill Sans Bold"/>
                <a:cs typeface="Gill Sans Bold"/>
                <a:sym typeface="Gill Sans Bold"/>
              </a:rPr>
              <a:t>The Scotsman</a:t>
            </a:r>
          </a:p>
        </p:txBody>
      </p:sp>
      <p:sp>
        <p:nvSpPr>
          <p:cNvPr id="16" name="TextBox 16"/>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2000"/>
                                        <p:tgtEl>
                                          <p:spTgt spid="13">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animEffect transition="in" filter="fade">
                                      <p:cBhvr>
                                        <p:cTn id="11" dur="2000"/>
                                        <p:tgtEl>
                                          <p:spTgt spid="13">
                                            <p:txEl>
                                              <p:pRg st="2" end="2"/>
                                            </p:txEl>
                                          </p:spTgt>
                                        </p:tgtEl>
                                      </p:cBhvr>
                                    </p:animEffect>
                                  </p:childTnLst>
                                </p:cTn>
                              </p:par>
                            </p:childTnLst>
                          </p:cTn>
                        </p:par>
                        <p:par>
                          <p:cTn id="12" fill="hold">
                            <p:stCondLst>
                              <p:cond delay="4000"/>
                            </p:stCondLst>
                            <p:childTnLst>
                              <p:par>
                                <p:cTn id="13" presetID="37"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anim calcmode="lin" valueType="num">
                                      <p:cBhvr>
                                        <p:cTn id="16" dur="2000" fill="hold"/>
                                        <p:tgtEl>
                                          <p:spTgt spid="10"/>
                                        </p:tgtEl>
                                        <p:attrNameLst>
                                          <p:attrName>ppt_x</p:attrName>
                                        </p:attrNameLst>
                                      </p:cBhvr>
                                      <p:tavLst>
                                        <p:tav tm="0">
                                          <p:val>
                                            <p:strVal val="#ppt_x"/>
                                          </p:val>
                                        </p:tav>
                                        <p:tav tm="100000">
                                          <p:val>
                                            <p:strVal val="#ppt_x"/>
                                          </p:val>
                                        </p:tav>
                                      </p:tavLst>
                                    </p:anim>
                                    <p:anim calcmode="lin" valueType="num">
                                      <p:cBhvr>
                                        <p:cTn id="17" dur="1800" decel="100000" fill="hold"/>
                                        <p:tgtEl>
                                          <p:spTgt spid="10"/>
                                        </p:tgtEl>
                                        <p:attrNameLst>
                                          <p:attrName>ppt_y</p:attrName>
                                        </p:attrNameLst>
                                      </p:cBhvr>
                                      <p:tavLst>
                                        <p:tav tm="0">
                                          <p:val>
                                            <p:strVal val="#ppt_y+1"/>
                                          </p:val>
                                        </p:tav>
                                        <p:tav tm="100000">
                                          <p:val>
                                            <p:strVal val="#ppt_y-.03"/>
                                          </p:val>
                                        </p:tav>
                                      </p:tavLst>
                                    </p:anim>
                                    <p:anim calcmode="lin" valueType="num">
                                      <p:cBhvr>
                                        <p:cTn id="18" dur="200" accel="100000" fill="hold">
                                          <p:stCondLst>
                                            <p:cond delay="1800"/>
                                          </p:stCondLst>
                                        </p:cTn>
                                        <p:tgtEl>
                                          <p:spTgt spid="10"/>
                                        </p:tgtEl>
                                        <p:attrNameLst>
                                          <p:attrName>ppt_y</p:attrName>
                                        </p:attrNameLst>
                                      </p:cBhvr>
                                      <p:tavLst>
                                        <p:tav tm="0">
                                          <p:val>
                                            <p:strVal val="#ppt_y-.03"/>
                                          </p:val>
                                        </p:tav>
                                        <p:tav tm="100000">
                                          <p:val>
                                            <p:strVal val="#ppt_y"/>
                                          </p:val>
                                        </p:tav>
                                      </p:tavLst>
                                    </p:anim>
                                  </p:childTnLst>
                                </p:cTn>
                              </p:par>
                            </p:childTnLst>
                          </p:cTn>
                        </p:par>
                        <p:par>
                          <p:cTn id="19" fill="hold">
                            <p:stCondLst>
                              <p:cond delay="6000"/>
                            </p:stCondLst>
                            <p:childTnLst>
                              <p:par>
                                <p:cTn id="20" presetID="37"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2000"/>
                                        <p:tgtEl>
                                          <p:spTgt spid="11"/>
                                        </p:tgtEl>
                                      </p:cBhvr>
                                    </p:animEffect>
                                    <p:anim calcmode="lin" valueType="num">
                                      <p:cBhvr>
                                        <p:cTn id="23" dur="2000" fill="hold"/>
                                        <p:tgtEl>
                                          <p:spTgt spid="11"/>
                                        </p:tgtEl>
                                        <p:attrNameLst>
                                          <p:attrName>ppt_x</p:attrName>
                                        </p:attrNameLst>
                                      </p:cBhvr>
                                      <p:tavLst>
                                        <p:tav tm="0">
                                          <p:val>
                                            <p:strVal val="#ppt_x"/>
                                          </p:val>
                                        </p:tav>
                                        <p:tav tm="100000">
                                          <p:val>
                                            <p:strVal val="#ppt_x"/>
                                          </p:val>
                                        </p:tav>
                                      </p:tavLst>
                                    </p:anim>
                                    <p:anim calcmode="lin" valueType="num">
                                      <p:cBhvr>
                                        <p:cTn id="24" dur="1800" decel="100000" fill="hold"/>
                                        <p:tgtEl>
                                          <p:spTgt spid="11"/>
                                        </p:tgtEl>
                                        <p:attrNameLst>
                                          <p:attrName>ppt_y</p:attrName>
                                        </p:attrNameLst>
                                      </p:cBhvr>
                                      <p:tavLst>
                                        <p:tav tm="0">
                                          <p:val>
                                            <p:strVal val="#ppt_y+1"/>
                                          </p:val>
                                        </p:tav>
                                        <p:tav tm="100000">
                                          <p:val>
                                            <p:strVal val="#ppt_y-.03"/>
                                          </p:val>
                                        </p:tav>
                                      </p:tavLst>
                                    </p:anim>
                                    <p:anim calcmode="lin" valueType="num">
                                      <p:cBhvr>
                                        <p:cTn id="25" dur="200" accel="100000" fill="hold">
                                          <p:stCondLst>
                                            <p:cond delay="1800"/>
                                          </p:stCondLst>
                                        </p:cTn>
                                        <p:tgtEl>
                                          <p:spTgt spid="11"/>
                                        </p:tgtEl>
                                        <p:attrNameLst>
                                          <p:attrName>ppt_y</p:attrName>
                                        </p:attrNameLst>
                                      </p:cBhvr>
                                      <p:tavLst>
                                        <p:tav tm="0">
                                          <p:val>
                                            <p:strVal val="#ppt_y-.03"/>
                                          </p:val>
                                        </p:tav>
                                        <p:tav tm="100000">
                                          <p:val>
                                            <p:strVal val="#ppt_y"/>
                                          </p:val>
                                        </p:tav>
                                      </p:tavLst>
                                    </p:anim>
                                  </p:childTnLst>
                                </p:cTn>
                              </p:par>
                            </p:childTnLst>
                          </p:cTn>
                        </p:par>
                        <p:par>
                          <p:cTn id="26" fill="hold">
                            <p:stCondLst>
                              <p:cond delay="8000"/>
                            </p:stCondLst>
                            <p:childTnLst>
                              <p:par>
                                <p:cTn id="27" presetID="37"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anim calcmode="lin" valueType="num">
                                      <p:cBhvr>
                                        <p:cTn id="30" dur="2000" fill="hold"/>
                                        <p:tgtEl>
                                          <p:spTgt spid="12"/>
                                        </p:tgtEl>
                                        <p:attrNameLst>
                                          <p:attrName>ppt_x</p:attrName>
                                        </p:attrNameLst>
                                      </p:cBhvr>
                                      <p:tavLst>
                                        <p:tav tm="0">
                                          <p:val>
                                            <p:strVal val="#ppt_x"/>
                                          </p:val>
                                        </p:tav>
                                        <p:tav tm="100000">
                                          <p:val>
                                            <p:strVal val="#ppt_x"/>
                                          </p:val>
                                        </p:tav>
                                      </p:tavLst>
                                    </p:anim>
                                    <p:anim calcmode="lin" valueType="num">
                                      <p:cBhvr>
                                        <p:cTn id="31" dur="1800" decel="100000" fill="hold"/>
                                        <p:tgtEl>
                                          <p:spTgt spid="12"/>
                                        </p:tgtEl>
                                        <p:attrNameLst>
                                          <p:attrName>ppt_y</p:attrName>
                                        </p:attrNameLst>
                                      </p:cBhvr>
                                      <p:tavLst>
                                        <p:tav tm="0">
                                          <p:val>
                                            <p:strVal val="#ppt_y+1"/>
                                          </p:val>
                                        </p:tav>
                                        <p:tav tm="100000">
                                          <p:val>
                                            <p:strVal val="#ppt_y-.03"/>
                                          </p:val>
                                        </p:tav>
                                      </p:tavLst>
                                    </p:anim>
                                    <p:anim calcmode="lin" valueType="num">
                                      <p:cBhvr>
                                        <p:cTn id="32" dur="200" accel="100000" fill="hold">
                                          <p:stCondLst>
                                            <p:cond delay="1800"/>
                                          </p:stCondLst>
                                        </p:cTn>
                                        <p:tgtEl>
                                          <p:spTgt spid="12"/>
                                        </p:tgtEl>
                                        <p:attrNameLst>
                                          <p:attrName>ppt_y</p:attrName>
                                        </p:attrNameLst>
                                      </p:cBhvr>
                                      <p:tavLst>
                                        <p:tav tm="0">
                                          <p:val>
                                            <p:strVal val="#ppt_y-.03"/>
                                          </p:val>
                                        </p:tav>
                                        <p:tav tm="100000">
                                          <p:val>
                                            <p:strVal val="#ppt_y"/>
                                          </p:val>
                                        </p:tav>
                                      </p:tavLst>
                                    </p:anim>
                                  </p:childTnLst>
                                </p:cTn>
                              </p:par>
                            </p:childTnLst>
                          </p:cTn>
                        </p:par>
                        <p:par>
                          <p:cTn id="33" fill="hold">
                            <p:stCondLst>
                              <p:cond delay="10000"/>
                            </p:stCondLst>
                            <p:childTnLst>
                              <p:par>
                                <p:cTn id="34" presetID="10" presetClass="entr" presetSubtype="0" fill="hold" nodeType="afterEffect">
                                  <p:stCondLst>
                                    <p:cond delay="0"/>
                                  </p:stCondLst>
                                  <p:childTnLst>
                                    <p:set>
                                      <p:cBhvr>
                                        <p:cTn id="35" dur="1" fill="hold">
                                          <p:stCondLst>
                                            <p:cond delay="0"/>
                                          </p:stCondLst>
                                        </p:cTn>
                                        <p:tgtEl>
                                          <p:spTgt spid="15">
                                            <p:txEl>
                                              <p:pRg st="0" end="0"/>
                                            </p:txEl>
                                          </p:spTgt>
                                        </p:tgtEl>
                                        <p:attrNameLst>
                                          <p:attrName>style.visibility</p:attrName>
                                        </p:attrNameLst>
                                      </p:cBhvr>
                                      <p:to>
                                        <p:strVal val="visible"/>
                                      </p:to>
                                    </p:set>
                                    <p:animEffect transition="in" filter="fade">
                                      <p:cBhvr>
                                        <p:cTn id="36"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12513"/>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When writing a review, include: </a:t>
            </a:r>
          </a:p>
        </p:txBody>
      </p:sp>
      <p:sp>
        <p:nvSpPr>
          <p:cNvPr id="11" name="TextBox 11"/>
          <p:cNvSpPr txBox="1"/>
          <p:nvPr/>
        </p:nvSpPr>
        <p:spPr>
          <a:xfrm>
            <a:off x="464360" y="2192755"/>
            <a:ext cx="9471640" cy="1848358"/>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The name of the production</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The name of the theatre company</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The venue (where you saw the show)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The date of the performance. </a:t>
            </a: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Write A Review</a:t>
            </a:r>
          </a:p>
        </p:txBody>
      </p:sp>
      <p:sp>
        <p:nvSpPr>
          <p:cNvPr id="13" name="Freeform 13"/>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4"/>
            <a:stretch>
              <a:fillRect/>
            </a:stretch>
          </a:blipFill>
        </p:spPr>
        <p:txBody>
          <a:bodyPr/>
          <a:lstStyle/>
          <a:p>
            <a:endParaRPr lang="en-US"/>
          </a:p>
        </p:txBody>
      </p:sp>
      <p:sp>
        <p:nvSpPr>
          <p:cNvPr id="14" name="TextBox 14"/>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2000"/>
                                        <p:tgtEl>
                                          <p:spTgt spid="10">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Effect transition="in" filter="fade">
                                      <p:cBhvr>
                                        <p:cTn id="16" dur="2000"/>
                                        <p:tgtEl>
                                          <p:spTgt spid="11">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
                                            <p:txEl>
                                              <p:pRg st="2" end="2"/>
                                            </p:txEl>
                                          </p:spTgt>
                                        </p:tgtEl>
                                        <p:attrNameLst>
                                          <p:attrName>style.visibility</p:attrName>
                                        </p:attrNameLst>
                                      </p:cBhvr>
                                      <p:to>
                                        <p:strVal val="visible"/>
                                      </p:to>
                                    </p:set>
                                    <p:animEffect transition="in" filter="fade">
                                      <p:cBhvr>
                                        <p:cTn id="21" dur="2000"/>
                                        <p:tgtEl>
                                          <p:spTgt spid="11">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fade">
                                      <p:cBhvr>
                                        <p:cTn id="26" dur="2000"/>
                                        <p:tgtEl>
                                          <p:spTgt spid="11">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xEl>
                                              <p:pRg st="6" end="6"/>
                                            </p:txEl>
                                          </p:spTgt>
                                        </p:tgtEl>
                                        <p:attrNameLst>
                                          <p:attrName>style.visibility</p:attrName>
                                        </p:attrNameLst>
                                      </p:cBhvr>
                                      <p:to>
                                        <p:strVal val="visible"/>
                                      </p:to>
                                    </p:set>
                                    <p:animEffect transition="in" filter="fade">
                                      <p:cBhvr>
                                        <p:cTn id="31" dur="20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12513"/>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When writing a review, include: </a:t>
            </a:r>
          </a:p>
        </p:txBody>
      </p:sp>
      <p:sp>
        <p:nvSpPr>
          <p:cNvPr id="11" name="TextBox 11"/>
          <p:cNvSpPr txBox="1"/>
          <p:nvPr/>
        </p:nvSpPr>
        <p:spPr>
          <a:xfrm>
            <a:off x="464360" y="2192755"/>
            <a:ext cx="9471640" cy="305308"/>
          </a:xfrm>
          <a:prstGeom prst="rect">
            <a:avLst/>
          </a:prstGeom>
        </p:spPr>
        <p:txBody>
          <a:bodyPr lIns="0" tIns="0" rIns="0" bIns="0" rtlCol="0" anchor="t">
            <a:spAutoFit/>
          </a:bodyPr>
          <a:lstStyle/>
          <a:p>
            <a:pPr marL="431797" lvl="1" indent="-215899" algn="l">
              <a:lnSpc>
                <a:spcPts val="2095"/>
              </a:lnSpc>
              <a:spcBef>
                <a:spcPct val="0"/>
              </a:spcBef>
              <a:buFont typeface="Arial"/>
              <a:buChar char="•"/>
            </a:pPr>
            <a:r>
              <a:rPr lang="en-US" sz="1999" dirty="0">
                <a:solidFill>
                  <a:srgbClr val="000000"/>
                </a:solidFill>
                <a:latin typeface="Gill Sans Light"/>
                <a:ea typeface="Gill Sans Light"/>
                <a:cs typeface="Gill Sans Light"/>
                <a:sym typeface="Gill Sans Light"/>
              </a:rPr>
              <a:t>A summary of the performance but avoid spoilers! </a:t>
            </a: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Write A Review</a:t>
            </a:r>
          </a:p>
        </p:txBody>
      </p:sp>
      <p:sp>
        <p:nvSpPr>
          <p:cNvPr id="13" name="Freeform 13"/>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4"/>
            <a:stretch>
              <a:fillRect/>
            </a:stretch>
          </a:blipFill>
        </p:spPr>
        <p:txBody>
          <a:bodyPr/>
          <a:lstStyle/>
          <a:p>
            <a:endParaRPr lang="en-US"/>
          </a:p>
        </p:txBody>
      </p:sp>
      <p:sp>
        <p:nvSpPr>
          <p:cNvPr id="14" name="TextBox 14"/>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12513"/>
            <a:ext cx="9471640" cy="305308"/>
          </a:xfrm>
          <a:prstGeom prst="rect">
            <a:avLst/>
          </a:prstGeom>
        </p:spPr>
        <p:txBody>
          <a:bodyPr lIns="0" tIns="0" rIns="0" bIns="0" rtlCol="0" anchor="t">
            <a:spAutoFit/>
          </a:bodyPr>
          <a:lstStyle/>
          <a:p>
            <a:pPr algn="l">
              <a:lnSpc>
                <a:spcPts val="2095"/>
              </a:lnSpc>
              <a:spcBef>
                <a:spcPct val="0"/>
              </a:spcBef>
            </a:pPr>
            <a:r>
              <a:rPr lang="en-US" sz="1999">
                <a:solidFill>
                  <a:srgbClr val="000000"/>
                </a:solidFill>
                <a:latin typeface="Gill Sans Light"/>
                <a:ea typeface="Gill Sans Light"/>
                <a:cs typeface="Gill Sans Light"/>
                <a:sym typeface="Gill Sans Light"/>
              </a:rPr>
              <a:t>When writing a review, include: </a:t>
            </a:r>
          </a:p>
        </p:txBody>
      </p:sp>
      <p:sp>
        <p:nvSpPr>
          <p:cNvPr id="11" name="TextBox 11"/>
          <p:cNvSpPr txBox="1"/>
          <p:nvPr/>
        </p:nvSpPr>
        <p:spPr>
          <a:xfrm>
            <a:off x="464360" y="2192755"/>
            <a:ext cx="9471640" cy="4420108"/>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Your opinion – what you really thought of the show.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People are interested in your opinion, but remember, people can disagree with you. </a:t>
            </a:r>
          </a:p>
          <a:p>
            <a:pPr algn="l">
              <a:lnSpc>
                <a:spcPts val="2095"/>
              </a:lnSpc>
            </a:pPr>
            <a:r>
              <a:rPr lang="en-US" sz="1999" dirty="0">
                <a:solidFill>
                  <a:srgbClr val="000000"/>
                </a:solidFill>
                <a:latin typeface="Gill Sans Light"/>
                <a:ea typeface="Gill Sans Light"/>
                <a:cs typeface="Gill Sans Light"/>
                <a:sym typeface="Gill Sans Light"/>
              </a:rPr>
              <a:t>Justify why you’re saying what you’re saying but remember, we all have feelings so don’t be mean about it. </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pPr>
            <a:r>
              <a:rPr lang="en-US" sz="1999" dirty="0">
                <a:solidFill>
                  <a:srgbClr val="000000"/>
                </a:solidFill>
                <a:latin typeface="Gill Sans Light"/>
                <a:ea typeface="Gill Sans Light"/>
                <a:cs typeface="Gill Sans Light"/>
                <a:sym typeface="Gill Sans Light"/>
              </a:rPr>
              <a:t>You could answer questions like:</a:t>
            </a: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How did you feel at the start and then the end of the performance?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Did the performance make you think of or feel anything?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What do you think about the characters / the plot / the acting / the movement.</a:t>
            </a:r>
          </a:p>
          <a:p>
            <a:pPr algn="l">
              <a:lnSpc>
                <a:spcPts val="2095"/>
              </a:lnSpc>
            </a:pPr>
            <a:endParaRPr lang="en-US" sz="1999" dirty="0">
              <a:solidFill>
                <a:srgbClr val="000000"/>
              </a:solidFill>
              <a:latin typeface="Gill Sans Light"/>
              <a:ea typeface="Gill Sans Light"/>
              <a:cs typeface="Gill Sans Light"/>
              <a:sym typeface="Gill Sans Light"/>
            </a:endParaRP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Write A Review</a:t>
            </a:r>
          </a:p>
        </p:txBody>
      </p:sp>
      <p:sp>
        <p:nvSpPr>
          <p:cNvPr id="13" name="Freeform 13"/>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4"/>
            <a:stretch>
              <a:fillRect/>
            </a:stretch>
          </a:blipFill>
        </p:spPr>
        <p:txBody>
          <a:bodyPr/>
          <a:lstStyle/>
          <a:p>
            <a:endParaRPr lang="en-US"/>
          </a:p>
        </p:txBody>
      </p:sp>
      <p:sp>
        <p:nvSpPr>
          <p:cNvPr id="14" name="TextBox 14"/>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2000"/>
                                        <p:tgtEl>
                                          <p:spTgt spid="11">
                                            <p:txEl>
                                              <p:pRg st="0" end="0"/>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fade">
                                      <p:cBhvr>
                                        <p:cTn id="15" dur="2000"/>
                                        <p:tgtEl>
                                          <p:spTgt spid="1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xEl>
                                              <p:pRg st="3" end="3"/>
                                            </p:txEl>
                                          </p:spTgt>
                                        </p:tgtEl>
                                        <p:attrNameLst>
                                          <p:attrName>style.visibility</p:attrName>
                                        </p:attrNameLst>
                                      </p:cBhvr>
                                      <p:to>
                                        <p:strVal val="visible"/>
                                      </p:to>
                                    </p:set>
                                    <p:animEffect transition="in" filter="fade">
                                      <p:cBhvr>
                                        <p:cTn id="18" dur="2000"/>
                                        <p:tgtEl>
                                          <p:spTgt spid="11">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8" end="8"/>
                                            </p:txEl>
                                          </p:spTgt>
                                        </p:tgtEl>
                                        <p:attrNameLst>
                                          <p:attrName>style.visibility</p:attrName>
                                        </p:attrNameLst>
                                      </p:cBhvr>
                                      <p:to>
                                        <p:strVal val="visible"/>
                                      </p:to>
                                    </p:set>
                                    <p:animEffect transition="in" filter="fade">
                                      <p:cBhvr>
                                        <p:cTn id="23" dur="2000"/>
                                        <p:tgtEl>
                                          <p:spTgt spid="11">
                                            <p:txEl>
                                              <p:pRg st="8" end="8"/>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9" end="9"/>
                                            </p:txEl>
                                          </p:spTgt>
                                        </p:tgtEl>
                                        <p:attrNameLst>
                                          <p:attrName>style.visibility</p:attrName>
                                        </p:attrNameLst>
                                      </p:cBhvr>
                                      <p:to>
                                        <p:strVal val="visible"/>
                                      </p:to>
                                    </p:set>
                                    <p:animEffect transition="in" filter="fade">
                                      <p:cBhvr>
                                        <p:cTn id="28" dur="2000"/>
                                        <p:tgtEl>
                                          <p:spTgt spid="11">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11" end="11"/>
                                            </p:txEl>
                                          </p:spTgt>
                                        </p:tgtEl>
                                        <p:attrNameLst>
                                          <p:attrName>style.visibility</p:attrName>
                                        </p:attrNameLst>
                                      </p:cBhvr>
                                      <p:to>
                                        <p:strVal val="visible"/>
                                      </p:to>
                                    </p:set>
                                    <p:animEffect transition="in" filter="fade">
                                      <p:cBhvr>
                                        <p:cTn id="33" dur="2000"/>
                                        <p:tgtEl>
                                          <p:spTgt spid="11">
                                            <p:txEl>
                                              <p:pRg st="11" end="1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13" end="13"/>
                                            </p:txEl>
                                          </p:spTgt>
                                        </p:tgtEl>
                                        <p:attrNameLst>
                                          <p:attrName>style.visibility</p:attrName>
                                        </p:attrNameLst>
                                      </p:cBhvr>
                                      <p:to>
                                        <p:strVal val="visible"/>
                                      </p:to>
                                    </p:set>
                                    <p:animEffect transition="in" filter="fade">
                                      <p:cBhvr>
                                        <p:cTn id="38" dur="2000"/>
                                        <p:tgtEl>
                                          <p:spTgt spid="1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12513"/>
            <a:ext cx="9471640" cy="305308"/>
          </a:xfrm>
          <a:prstGeom prst="rect">
            <a:avLst/>
          </a:prstGeom>
        </p:spPr>
        <p:txBody>
          <a:bodyPr lIns="0" tIns="0" rIns="0" bIns="0" rtlCol="0" anchor="t">
            <a:spAutoFit/>
          </a:bodyPr>
          <a:lstStyle/>
          <a:p>
            <a:pPr algn="l">
              <a:lnSpc>
                <a:spcPts val="2095"/>
              </a:lnSpc>
              <a:spcBef>
                <a:spcPct val="0"/>
              </a:spcBef>
            </a:pPr>
            <a:r>
              <a:rPr lang="en-US" sz="1999">
                <a:solidFill>
                  <a:srgbClr val="000000"/>
                </a:solidFill>
                <a:latin typeface="Gill Sans Light"/>
                <a:ea typeface="Gill Sans Light"/>
                <a:cs typeface="Gill Sans Light"/>
                <a:sym typeface="Gill Sans Light"/>
              </a:rPr>
              <a:t>When writing a review, include: </a:t>
            </a:r>
          </a:p>
        </p:txBody>
      </p:sp>
      <p:sp>
        <p:nvSpPr>
          <p:cNvPr id="11" name="TextBox 11"/>
          <p:cNvSpPr txBox="1"/>
          <p:nvPr/>
        </p:nvSpPr>
        <p:spPr>
          <a:xfrm>
            <a:off x="464360" y="2192755"/>
            <a:ext cx="9471640" cy="807913"/>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Strong details</a:t>
            </a:r>
          </a:p>
          <a:p>
            <a:pPr marL="1015998" lvl="2" indent="-342900">
              <a:lnSpc>
                <a:spcPts val="2095"/>
              </a:lnSpc>
              <a:buFont typeface="Courier New" panose="02070309020205020404" pitchFamily="49" charset="0"/>
              <a:buChar char="o"/>
            </a:pPr>
            <a:r>
              <a:rPr lang="en-US" sz="1999" dirty="0">
                <a:solidFill>
                  <a:srgbClr val="000000"/>
                </a:solidFill>
                <a:latin typeface="Gill Sans Light"/>
                <a:ea typeface="Gill Sans Light"/>
                <a:cs typeface="Gill Sans Light"/>
                <a:sym typeface="Gill Sans Light"/>
              </a:rPr>
              <a:t>If you thought something was amazing, explain WHY? </a:t>
            </a:r>
          </a:p>
          <a:p>
            <a:pPr marL="1015998" lvl="2" indent="-342900">
              <a:lnSpc>
                <a:spcPts val="2095"/>
              </a:lnSpc>
              <a:buFont typeface="Courier New" panose="02070309020205020404" pitchFamily="49" charset="0"/>
              <a:buChar char="o"/>
            </a:pPr>
            <a:r>
              <a:rPr lang="en-US" sz="1999" dirty="0">
                <a:solidFill>
                  <a:srgbClr val="000000"/>
                </a:solidFill>
                <a:latin typeface="Gill Sans Light"/>
                <a:ea typeface="Gill Sans Light"/>
                <a:cs typeface="Gill Sans Light"/>
                <a:sym typeface="Gill Sans Light"/>
              </a:rPr>
              <a:t>If you thought it was boring, explain WHY?</a:t>
            </a: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Write A Review</a:t>
            </a:r>
          </a:p>
        </p:txBody>
      </p:sp>
      <p:sp>
        <p:nvSpPr>
          <p:cNvPr id="13" name="Freeform 13"/>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4"/>
            <a:stretch>
              <a:fillRect/>
            </a:stretch>
          </a:blipFill>
        </p:spPr>
        <p:txBody>
          <a:bodyPr/>
          <a:lstStyle/>
          <a:p>
            <a:endParaRPr lang="en-US"/>
          </a:p>
        </p:txBody>
      </p:sp>
      <p:sp>
        <p:nvSpPr>
          <p:cNvPr id="14" name="TextBox 14"/>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2000"/>
                                        <p:tgtEl>
                                          <p:spTgt spid="11">
                                            <p:txEl>
                                              <p:pRg st="0" end="0"/>
                                            </p:txEl>
                                          </p:spTgt>
                                        </p:tgtEl>
                                      </p:cBhvr>
                                    </p:animEffect>
                                  </p:childTnLst>
                                </p:cTn>
                              </p:par>
                            </p:childTnLst>
                          </p:cTn>
                        </p:par>
                        <p:par>
                          <p:cTn id="13" fill="hold">
                            <p:stCondLst>
                              <p:cond delay="2000"/>
                            </p:stCondLst>
                            <p:childTnLst>
                              <p:par>
                                <p:cTn id="14" presetID="10" presetClass="entr" presetSubtype="0" fill="hold" nodeType="after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animEffect transition="in" filter="fade">
                                      <p:cBhvr>
                                        <p:cTn id="16" dur="2000"/>
                                        <p:tgtEl>
                                          <p:spTgt spid="11">
                                            <p:txEl>
                                              <p:pRg st="1" end="1"/>
                                            </p:txEl>
                                          </p:spTgt>
                                        </p:tgtEl>
                                      </p:cBhvr>
                                    </p:animEffect>
                                  </p:childTnLst>
                                </p:cTn>
                              </p:par>
                            </p:childTnLst>
                          </p:cTn>
                        </p:par>
                        <p:par>
                          <p:cTn id="17" fill="hold">
                            <p:stCondLst>
                              <p:cond delay="4000"/>
                            </p:stCondLst>
                            <p:childTnLst>
                              <p:par>
                                <p:cTn id="18" presetID="10" presetClass="entr" presetSubtype="0" fill="hold" nodeType="after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fade">
                                      <p:cBhvr>
                                        <p:cTn id="20" dur="20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464360" y="1712513"/>
            <a:ext cx="9471640" cy="305308"/>
          </a:xfrm>
          <a:prstGeom prst="rect">
            <a:avLst/>
          </a:prstGeom>
        </p:spPr>
        <p:txBody>
          <a:bodyPr lIns="0" tIns="0" rIns="0" bIns="0" rtlCol="0" anchor="t">
            <a:spAutoFit/>
          </a:bodyPr>
          <a:lstStyle/>
          <a:p>
            <a:pPr algn="l">
              <a:lnSpc>
                <a:spcPts val="2095"/>
              </a:lnSpc>
              <a:spcBef>
                <a:spcPct val="0"/>
              </a:spcBef>
            </a:pPr>
            <a:r>
              <a:rPr lang="en-US" sz="1999">
                <a:solidFill>
                  <a:srgbClr val="000000"/>
                </a:solidFill>
                <a:latin typeface="Gill Sans Light"/>
                <a:ea typeface="Gill Sans Light"/>
                <a:cs typeface="Gill Sans Light"/>
                <a:sym typeface="Gill Sans Light"/>
              </a:rPr>
              <a:t>When writing a review, include: </a:t>
            </a:r>
          </a:p>
        </p:txBody>
      </p:sp>
      <p:sp>
        <p:nvSpPr>
          <p:cNvPr id="11" name="TextBox 11"/>
          <p:cNvSpPr txBox="1"/>
          <p:nvPr/>
        </p:nvSpPr>
        <p:spPr>
          <a:xfrm>
            <a:off x="464360" y="2192755"/>
            <a:ext cx="9471640" cy="562483"/>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If you recommend the reader to go and see the production?</a:t>
            </a: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2" name="TextBox 12"/>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Let’s Write A Review</a:t>
            </a:r>
          </a:p>
        </p:txBody>
      </p:sp>
      <p:sp>
        <p:nvSpPr>
          <p:cNvPr id="13" name="Freeform 13"/>
          <p:cNvSpPr/>
          <p:nvPr/>
        </p:nvSpPr>
        <p:spPr>
          <a:xfrm flipH="1">
            <a:off x="7788752" y="1722038"/>
            <a:ext cx="3777899" cy="5666849"/>
          </a:xfrm>
          <a:custGeom>
            <a:avLst/>
            <a:gdLst/>
            <a:ahLst/>
            <a:cxnLst/>
            <a:rect l="l" t="t" r="r" b="b"/>
            <a:pathLst>
              <a:path w="3777899" h="5666849">
                <a:moveTo>
                  <a:pt x="3777899" y="0"/>
                </a:moveTo>
                <a:lnTo>
                  <a:pt x="0" y="0"/>
                </a:lnTo>
                <a:lnTo>
                  <a:pt x="0" y="5666849"/>
                </a:lnTo>
                <a:lnTo>
                  <a:pt x="3777899" y="5666849"/>
                </a:lnTo>
                <a:lnTo>
                  <a:pt x="3777899" y="0"/>
                </a:lnTo>
                <a:close/>
              </a:path>
            </a:pathLst>
          </a:custGeom>
          <a:blipFill>
            <a:blip r:embed="rId4"/>
            <a:stretch>
              <a:fillRect/>
            </a:stretch>
          </a:blipFill>
        </p:spPr>
        <p:txBody>
          <a:bodyPr/>
          <a:lstStyle/>
          <a:p>
            <a:endParaRPr lang="en-US"/>
          </a:p>
        </p:txBody>
      </p:sp>
      <p:sp>
        <p:nvSpPr>
          <p:cNvPr id="14" name="TextBox 14"/>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fade">
                                      <p:cBhvr>
                                        <p:cTn id="11" dur="20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grpSp>
        <p:nvGrpSpPr>
          <p:cNvPr id="6" name="Group 6"/>
          <p:cNvGrpSpPr/>
          <p:nvPr/>
        </p:nvGrpSpPr>
        <p:grpSpPr>
          <a:xfrm>
            <a:off x="756000" y="358423"/>
            <a:ext cx="10437440" cy="795154"/>
            <a:chOff x="0" y="0"/>
            <a:chExt cx="3740543" cy="284965"/>
          </a:xfrm>
        </p:grpSpPr>
        <p:sp>
          <p:nvSpPr>
            <p:cNvPr id="7" name="Freeform 7"/>
            <p:cNvSpPr/>
            <p:nvPr/>
          </p:nvSpPr>
          <p:spPr>
            <a:xfrm>
              <a:off x="0" y="0"/>
              <a:ext cx="3740543" cy="284965"/>
            </a:xfrm>
            <a:custGeom>
              <a:avLst/>
              <a:gdLst/>
              <a:ahLst/>
              <a:cxnLst/>
              <a:rect l="l" t="t" r="r" b="b"/>
              <a:pathLst>
                <a:path w="3740543" h="284965">
                  <a:moveTo>
                    <a:pt x="27445" y="0"/>
                  </a:moveTo>
                  <a:lnTo>
                    <a:pt x="3713098" y="0"/>
                  </a:lnTo>
                  <a:cubicBezTo>
                    <a:pt x="3720377" y="0"/>
                    <a:pt x="3727357" y="2891"/>
                    <a:pt x="3732504" y="8038"/>
                  </a:cubicBezTo>
                  <a:cubicBezTo>
                    <a:pt x="3737651" y="13185"/>
                    <a:pt x="3740543" y="20166"/>
                    <a:pt x="3740543" y="27445"/>
                  </a:cubicBezTo>
                  <a:lnTo>
                    <a:pt x="3740543" y="257521"/>
                  </a:lnTo>
                  <a:cubicBezTo>
                    <a:pt x="3740543" y="264799"/>
                    <a:pt x="3737651" y="271780"/>
                    <a:pt x="3732504" y="276927"/>
                  </a:cubicBezTo>
                  <a:cubicBezTo>
                    <a:pt x="3727357" y="282074"/>
                    <a:pt x="3720377" y="284965"/>
                    <a:pt x="3713098" y="284965"/>
                  </a:cubicBezTo>
                  <a:lnTo>
                    <a:pt x="27445" y="284965"/>
                  </a:lnTo>
                  <a:cubicBezTo>
                    <a:pt x="20166" y="284965"/>
                    <a:pt x="13185" y="282074"/>
                    <a:pt x="8038" y="276927"/>
                  </a:cubicBezTo>
                  <a:cubicBezTo>
                    <a:pt x="2891" y="271780"/>
                    <a:pt x="0" y="264799"/>
                    <a:pt x="0" y="257521"/>
                  </a:cubicBezTo>
                  <a:lnTo>
                    <a:pt x="0" y="27445"/>
                  </a:lnTo>
                  <a:cubicBezTo>
                    <a:pt x="0" y="20166"/>
                    <a:pt x="2891" y="13185"/>
                    <a:pt x="8038" y="8038"/>
                  </a:cubicBezTo>
                  <a:cubicBezTo>
                    <a:pt x="13185" y="2891"/>
                    <a:pt x="20166" y="0"/>
                    <a:pt x="27445" y="0"/>
                  </a:cubicBezTo>
                  <a:close/>
                </a:path>
              </a:pathLst>
            </a:custGeom>
            <a:solidFill>
              <a:srgbClr val="FFDE32"/>
            </a:solidFill>
          </p:spPr>
          <p:txBody>
            <a:bodyPr/>
            <a:lstStyle/>
            <a:p>
              <a:endParaRPr lang="en-US"/>
            </a:p>
          </p:txBody>
        </p:sp>
        <p:sp>
          <p:nvSpPr>
            <p:cNvPr id="8" name="TextBox 8"/>
            <p:cNvSpPr txBox="1"/>
            <p:nvPr/>
          </p:nvSpPr>
          <p:spPr>
            <a:xfrm>
              <a:off x="0" y="9525"/>
              <a:ext cx="3740543" cy="275440"/>
            </a:xfrm>
            <a:prstGeom prst="rect">
              <a:avLst/>
            </a:prstGeom>
          </p:spPr>
          <p:txBody>
            <a:bodyPr lIns="50800" tIns="50800" rIns="50800" bIns="50800" rtlCol="0" anchor="ctr"/>
            <a:lstStyle/>
            <a:p>
              <a:pPr algn="ctr">
                <a:lnSpc>
                  <a:spcPts val="1676"/>
                </a:lnSpc>
              </a:pPr>
              <a:endParaRPr/>
            </a:p>
          </p:txBody>
        </p:sp>
      </p:grpSp>
      <p:sp>
        <p:nvSpPr>
          <p:cNvPr id="9" name="Freeform 9"/>
          <p:cNvSpPr/>
          <p:nvPr/>
        </p:nvSpPr>
        <p:spPr>
          <a:xfrm>
            <a:off x="8524506" y="-346638"/>
            <a:ext cx="2511349" cy="1775699"/>
          </a:xfrm>
          <a:custGeom>
            <a:avLst/>
            <a:gdLst/>
            <a:ahLst/>
            <a:cxnLst/>
            <a:rect l="l" t="t" r="r" b="b"/>
            <a:pathLst>
              <a:path w="2511349" h="1775699">
                <a:moveTo>
                  <a:pt x="0" y="0"/>
                </a:moveTo>
                <a:lnTo>
                  <a:pt x="2511350" y="0"/>
                </a:lnTo>
                <a:lnTo>
                  <a:pt x="2511350" y="1775700"/>
                </a:lnTo>
                <a:lnTo>
                  <a:pt x="0" y="1775700"/>
                </a:lnTo>
                <a:lnTo>
                  <a:pt x="0" y="0"/>
                </a:lnTo>
                <a:close/>
              </a:path>
            </a:pathLst>
          </a:custGeom>
          <a:blipFill>
            <a:blip r:embed="rId3"/>
            <a:stretch>
              <a:fillRect l="-119" t="-183" r="-119" b="-181"/>
            </a:stretch>
          </a:blipFill>
        </p:spPr>
        <p:txBody>
          <a:bodyPr/>
          <a:lstStyle/>
          <a:p>
            <a:endParaRPr lang="en-US"/>
          </a:p>
        </p:txBody>
      </p:sp>
      <p:sp>
        <p:nvSpPr>
          <p:cNvPr id="10" name="TextBox 10"/>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8.</a:t>
            </a:r>
          </a:p>
        </p:txBody>
      </p:sp>
      <p:sp>
        <p:nvSpPr>
          <p:cNvPr id="11" name="TextBox 11"/>
          <p:cNvSpPr txBox="1"/>
          <p:nvPr/>
        </p:nvSpPr>
        <p:spPr>
          <a:xfrm>
            <a:off x="464360" y="1712513"/>
            <a:ext cx="9471640" cy="305308"/>
          </a:xfrm>
          <a:prstGeom prst="rect">
            <a:avLst/>
          </a:prstGeom>
        </p:spPr>
        <p:txBody>
          <a:bodyPr lIns="0" tIns="0" rIns="0" bIns="0" rtlCol="0" anchor="t">
            <a:spAutoFit/>
          </a:bodyPr>
          <a:lstStyle/>
          <a:p>
            <a:pPr algn="l">
              <a:lnSpc>
                <a:spcPts val="2095"/>
              </a:lnSpc>
              <a:spcBef>
                <a:spcPct val="0"/>
              </a:spcBef>
            </a:pPr>
            <a:r>
              <a:rPr lang="en-US" sz="1999" dirty="0">
                <a:solidFill>
                  <a:srgbClr val="000000"/>
                </a:solidFill>
                <a:latin typeface="Gill Sans Light"/>
                <a:ea typeface="Gill Sans Light"/>
                <a:cs typeface="Gill Sans Light"/>
                <a:sym typeface="Gill Sans Light"/>
              </a:rPr>
              <a:t>If you were the director, writer or actor what would you change about the story? </a:t>
            </a:r>
          </a:p>
        </p:txBody>
      </p:sp>
      <p:sp>
        <p:nvSpPr>
          <p:cNvPr id="12" name="TextBox 12"/>
          <p:cNvSpPr txBox="1"/>
          <p:nvPr/>
        </p:nvSpPr>
        <p:spPr>
          <a:xfrm>
            <a:off x="464360" y="2192755"/>
            <a:ext cx="9471640" cy="2362708"/>
          </a:xfrm>
          <a:prstGeom prst="rect">
            <a:avLst/>
          </a:prstGeom>
        </p:spPr>
        <p:txBody>
          <a:bodyPr lIns="0" tIns="0" rIns="0" bIns="0" rtlCol="0" anchor="t">
            <a:spAutoFit/>
          </a:bodyPr>
          <a:lstStyle/>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Is there another way this could have been shown? </a:t>
            </a: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How? </a:t>
            </a: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Can you work together to make the changed version?</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Did you have questions from the play that were left unanswered for you? </a:t>
            </a:r>
          </a:p>
          <a:p>
            <a:pPr marL="863595" lvl="2" indent="-287865" algn="l">
              <a:lnSpc>
                <a:spcPts val="2095"/>
              </a:lnSpc>
              <a:buFont typeface="Arial"/>
              <a:buChar char="⚬"/>
            </a:pPr>
            <a:r>
              <a:rPr lang="en-US" sz="1999" dirty="0">
                <a:solidFill>
                  <a:srgbClr val="000000"/>
                </a:solidFill>
                <a:latin typeface="Gill Sans Light"/>
                <a:ea typeface="Gill Sans Light"/>
                <a:cs typeface="Gill Sans Light"/>
                <a:sym typeface="Gill Sans Light"/>
              </a:rPr>
              <a:t>Can you find a way to answer them? </a:t>
            </a:r>
          </a:p>
          <a:p>
            <a:pPr algn="l">
              <a:lnSpc>
                <a:spcPts val="2095"/>
              </a:lnSpc>
            </a:pPr>
            <a:endParaRPr lang="en-US" sz="1999" dirty="0">
              <a:solidFill>
                <a:srgbClr val="000000"/>
              </a:solidFill>
              <a:latin typeface="Gill Sans Light"/>
              <a:ea typeface="Gill Sans Light"/>
              <a:cs typeface="Gill Sans Light"/>
              <a:sym typeface="Gill Sans Light"/>
            </a:endParaRPr>
          </a:p>
          <a:p>
            <a:pPr marL="431797" lvl="1" indent="-215899" algn="l">
              <a:lnSpc>
                <a:spcPts val="2095"/>
              </a:lnSpc>
              <a:buFont typeface="Arial"/>
              <a:buChar char="•"/>
            </a:pPr>
            <a:r>
              <a:rPr lang="en-US" sz="1999" dirty="0">
                <a:solidFill>
                  <a:srgbClr val="000000"/>
                </a:solidFill>
                <a:latin typeface="Gill Sans Light"/>
                <a:ea typeface="Gill Sans Light"/>
                <a:cs typeface="Gill Sans Light"/>
                <a:sym typeface="Gill Sans Light"/>
              </a:rPr>
              <a:t>If you were to perform this what might you do differently? </a:t>
            </a:r>
          </a:p>
          <a:p>
            <a:pPr algn="l">
              <a:lnSpc>
                <a:spcPts val="2095"/>
              </a:lnSpc>
              <a:spcBef>
                <a:spcPct val="0"/>
              </a:spcBef>
            </a:pPr>
            <a:endParaRPr lang="en-US" sz="1999" dirty="0">
              <a:solidFill>
                <a:srgbClr val="000000"/>
              </a:solidFill>
              <a:latin typeface="Gill Sans Light"/>
              <a:ea typeface="Gill Sans Light"/>
              <a:cs typeface="Gill Sans Light"/>
              <a:sym typeface="Gill Sans Light"/>
            </a:endParaRPr>
          </a:p>
        </p:txBody>
      </p:sp>
      <p:sp>
        <p:nvSpPr>
          <p:cNvPr id="13" name="TextBox 13"/>
          <p:cNvSpPr txBox="1"/>
          <p:nvPr/>
        </p:nvSpPr>
        <p:spPr>
          <a:xfrm>
            <a:off x="938963" y="388812"/>
            <a:ext cx="8318877" cy="755650"/>
          </a:xfrm>
          <a:prstGeom prst="rect">
            <a:avLst/>
          </a:prstGeom>
        </p:spPr>
        <p:txBody>
          <a:bodyPr lIns="0" tIns="0" rIns="0" bIns="0" rtlCol="0" anchor="t">
            <a:spAutoFit/>
          </a:bodyPr>
          <a:lstStyle/>
          <a:p>
            <a:pPr algn="l">
              <a:lnSpc>
                <a:spcPts val="5599"/>
              </a:lnSpc>
            </a:pPr>
            <a:r>
              <a:rPr lang="en-US" sz="3999" b="1">
                <a:solidFill>
                  <a:srgbClr val="000000"/>
                </a:solidFill>
                <a:latin typeface="Gill Sans Bold"/>
                <a:ea typeface="Gill Sans Bold"/>
                <a:cs typeface="Gill Sans Bold"/>
                <a:sym typeface="Gill Sans Bold"/>
              </a:rPr>
              <a:t>Your Time To Shine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2000"/>
                                        <p:tgtEl>
                                          <p:spTgt spid="12">
                                            <p:txEl>
                                              <p:pRg st="0" end="0"/>
                                            </p:txEl>
                                          </p:spTgt>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2000"/>
                                        <p:tgtEl>
                                          <p:spTgt spid="12">
                                            <p:txEl>
                                              <p:pRg st="1" end="1"/>
                                            </p:txEl>
                                          </p:spTgt>
                                        </p:tgtEl>
                                      </p:cBhvr>
                                    </p:animEffect>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Effect transition="in" filter="fade">
                                      <p:cBhvr>
                                        <p:cTn id="15" dur="2000"/>
                                        <p:tgtEl>
                                          <p:spTgt spid="1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
                                            <p:txEl>
                                              <p:pRg st="4" end="4"/>
                                            </p:txEl>
                                          </p:spTgt>
                                        </p:tgtEl>
                                        <p:attrNameLst>
                                          <p:attrName>style.visibility</p:attrName>
                                        </p:attrNameLst>
                                      </p:cBhvr>
                                      <p:to>
                                        <p:strVal val="visible"/>
                                      </p:to>
                                    </p:set>
                                    <p:animEffect transition="in" filter="fade">
                                      <p:cBhvr>
                                        <p:cTn id="20" dur="2000"/>
                                        <p:tgtEl>
                                          <p:spTgt spid="12">
                                            <p:txEl>
                                              <p:pRg st="4" end="4"/>
                                            </p:txEl>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12">
                                            <p:txEl>
                                              <p:pRg st="5" end="5"/>
                                            </p:txEl>
                                          </p:spTgt>
                                        </p:tgtEl>
                                        <p:attrNameLst>
                                          <p:attrName>style.visibility</p:attrName>
                                        </p:attrNameLst>
                                      </p:cBhvr>
                                      <p:to>
                                        <p:strVal val="visible"/>
                                      </p:to>
                                    </p:set>
                                    <p:animEffect transition="in" filter="fade">
                                      <p:cBhvr>
                                        <p:cTn id="24" dur="2000"/>
                                        <p:tgtEl>
                                          <p:spTgt spid="12">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xEl>
                                              <p:pRg st="7" end="7"/>
                                            </p:txEl>
                                          </p:spTgt>
                                        </p:tgtEl>
                                        <p:attrNameLst>
                                          <p:attrName>style.visibility</p:attrName>
                                        </p:attrNameLst>
                                      </p:cBhvr>
                                      <p:to>
                                        <p:strVal val="visible"/>
                                      </p:to>
                                    </p:set>
                                    <p:animEffect transition="in" filter="fade">
                                      <p:cBhvr>
                                        <p:cTn id="29" dur="2000"/>
                                        <p:tgtEl>
                                          <p:spTgt spid="1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24495" y="895001"/>
            <a:ext cx="5924895" cy="5908999"/>
            <a:chOff x="0" y="0"/>
            <a:chExt cx="2123349" cy="2117652"/>
          </a:xfrm>
        </p:grpSpPr>
        <p:sp>
          <p:nvSpPr>
            <p:cNvPr id="4" name="Freeform 4"/>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dirty="0"/>
            </a:p>
          </p:txBody>
        </p:sp>
        <p:sp>
          <p:nvSpPr>
            <p:cNvPr id="5" name="TextBox 5"/>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6" name="Freeform 6"/>
          <p:cNvSpPr/>
          <p:nvPr/>
        </p:nvSpPr>
        <p:spPr>
          <a:xfrm>
            <a:off x="4562620" y="1266266"/>
            <a:ext cx="6802124" cy="4464874"/>
          </a:xfrm>
          <a:custGeom>
            <a:avLst/>
            <a:gdLst/>
            <a:ahLst/>
            <a:cxnLst/>
            <a:rect l="l" t="t" r="r" b="b"/>
            <a:pathLst>
              <a:path w="6802124" h="4464874">
                <a:moveTo>
                  <a:pt x="0" y="0"/>
                </a:moveTo>
                <a:lnTo>
                  <a:pt x="6802124" y="0"/>
                </a:lnTo>
                <a:lnTo>
                  <a:pt x="6802124" y="4464874"/>
                </a:lnTo>
                <a:lnTo>
                  <a:pt x="0" y="4464874"/>
                </a:lnTo>
                <a:lnTo>
                  <a:pt x="0" y="0"/>
                </a:lnTo>
                <a:close/>
              </a:path>
            </a:pathLst>
          </a:custGeom>
          <a:blipFill>
            <a:blip r:embed="rId3"/>
            <a:stretch>
              <a:fillRect t="-3928" b="-3928"/>
            </a:stretch>
          </a:blipFill>
        </p:spPr>
        <p:txBody>
          <a:bodyPr/>
          <a:lstStyle/>
          <a:p>
            <a:endParaRPr lang="en-US"/>
          </a:p>
        </p:txBody>
      </p:sp>
      <p:sp>
        <p:nvSpPr>
          <p:cNvPr id="7" name="Freeform 7"/>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4"/>
            <a:stretch>
              <a:fillRect/>
            </a:stretch>
          </a:blipFill>
        </p:spPr>
        <p:txBody>
          <a:bodyPr/>
          <a:lstStyle/>
          <a:p>
            <a:endParaRPr lang="en-US"/>
          </a:p>
        </p:txBody>
      </p:sp>
      <p:sp>
        <p:nvSpPr>
          <p:cNvPr id="8" name="Freeform 8"/>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5"/>
            <a:stretch>
              <a:fillRect/>
            </a:stretch>
          </a:blipFill>
        </p:spPr>
        <p:txBody>
          <a:bodyPr/>
          <a:lstStyle/>
          <a:p>
            <a:endParaRPr lang="en-US"/>
          </a:p>
        </p:txBody>
      </p:sp>
      <p:sp>
        <p:nvSpPr>
          <p:cNvPr id="9" name="Freeform 9"/>
          <p:cNvSpPr/>
          <p:nvPr/>
        </p:nvSpPr>
        <p:spPr>
          <a:xfrm>
            <a:off x="756000" y="5275893"/>
            <a:ext cx="5013955" cy="910494"/>
          </a:xfrm>
          <a:custGeom>
            <a:avLst/>
            <a:gdLst/>
            <a:ahLst/>
            <a:cxnLst/>
            <a:rect l="l" t="t" r="r" b="b"/>
            <a:pathLst>
              <a:path w="5013955" h="910494">
                <a:moveTo>
                  <a:pt x="0" y="0"/>
                </a:moveTo>
                <a:lnTo>
                  <a:pt x="5013955" y="0"/>
                </a:lnTo>
                <a:lnTo>
                  <a:pt x="5013955" y="910494"/>
                </a:lnTo>
                <a:lnTo>
                  <a:pt x="0" y="910494"/>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784434" y="1528772"/>
            <a:ext cx="4805017" cy="2530475"/>
          </a:xfrm>
          <a:prstGeom prst="rect">
            <a:avLst/>
          </a:prstGeom>
        </p:spPr>
        <p:txBody>
          <a:bodyPr lIns="0" tIns="0" rIns="0" bIns="0" rtlCol="0" anchor="t">
            <a:spAutoFit/>
          </a:bodyPr>
          <a:lstStyle/>
          <a:p>
            <a:pPr algn="l">
              <a:lnSpc>
                <a:spcPts val="4900"/>
              </a:lnSpc>
            </a:pPr>
            <a:r>
              <a:rPr lang="en-US" sz="3500" dirty="0">
                <a:solidFill>
                  <a:srgbClr val="000000"/>
                </a:solidFill>
                <a:latin typeface="Arial"/>
                <a:ea typeface="Arial"/>
                <a:cs typeface="Arial"/>
                <a:sym typeface="Arial"/>
              </a:rPr>
              <a:t>Follow us and share your work using </a:t>
            </a:r>
            <a:r>
              <a:rPr lang="en-US" sz="3500" b="1" dirty="0">
                <a:solidFill>
                  <a:srgbClr val="E6007D"/>
                </a:solidFill>
                <a:latin typeface="Arial Bold"/>
                <a:ea typeface="Arial Bold"/>
                <a:cs typeface="Arial Bold"/>
                <a:sym typeface="Arial Bold"/>
              </a:rPr>
              <a:t>#VFCLUNK </a:t>
            </a:r>
            <a:r>
              <a:rPr lang="en-US" sz="3500" dirty="0">
                <a:solidFill>
                  <a:srgbClr val="000000"/>
                </a:solidFill>
                <a:latin typeface="Arial"/>
                <a:ea typeface="Arial"/>
                <a:cs typeface="Arial"/>
                <a:sym typeface="Arial"/>
              </a:rPr>
              <a:t>and</a:t>
            </a:r>
            <a:r>
              <a:rPr lang="en-US" sz="3500" dirty="0">
                <a:solidFill>
                  <a:srgbClr val="E6007D"/>
                </a:solidFill>
                <a:latin typeface="Arial"/>
                <a:ea typeface="Arial"/>
                <a:cs typeface="Arial"/>
                <a:sym typeface="Arial"/>
              </a:rPr>
              <a:t> </a:t>
            </a:r>
            <a:r>
              <a:rPr lang="en-US" sz="3500" b="1" dirty="0">
                <a:solidFill>
                  <a:srgbClr val="E6007D"/>
                </a:solidFill>
                <a:latin typeface="Arial Bold"/>
                <a:ea typeface="Arial Bold"/>
                <a:cs typeface="Arial Bold"/>
                <a:sym typeface="Arial Bold"/>
              </a:rPr>
              <a:t>#</a:t>
            </a:r>
            <a:r>
              <a:rPr lang="en-US" sz="3500" b="1" dirty="0" err="1">
                <a:solidFill>
                  <a:srgbClr val="E6007D"/>
                </a:solidFill>
                <a:latin typeface="Arial Bold"/>
                <a:ea typeface="Arial Bold"/>
                <a:cs typeface="Arial Bold"/>
                <a:sym typeface="Arial Bold"/>
              </a:rPr>
              <a:t>VFCreativeLearning</a:t>
            </a:r>
            <a:endParaRPr lang="en-US" sz="3500" b="1" dirty="0">
              <a:solidFill>
                <a:srgbClr val="E6007D"/>
              </a:solidFill>
              <a:latin typeface="Arial Bold"/>
              <a:ea typeface="Arial Bold"/>
              <a:cs typeface="Arial Bold"/>
              <a:sym typeface="Arial Bold"/>
            </a:endParaRPr>
          </a:p>
        </p:txBody>
      </p:sp>
      <p:sp>
        <p:nvSpPr>
          <p:cNvPr id="11" name="TextBox 11"/>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7"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C6B0760-7894-CA96-DA77-0F7500918888}"/>
              </a:ext>
            </a:extLst>
          </p:cNvPr>
          <p:cNvGrpSpPr/>
          <p:nvPr/>
        </p:nvGrpSpPr>
        <p:grpSpPr>
          <a:xfrm>
            <a:off x="0" y="0"/>
            <a:ext cx="10692000" cy="7560000"/>
            <a:chOff x="0" y="0"/>
            <a:chExt cx="5369503" cy="3796618"/>
          </a:xfrm>
        </p:grpSpPr>
        <p:sp>
          <p:nvSpPr>
            <p:cNvPr id="3" name="Freeform 3">
              <a:extLst>
                <a:ext uri="{FF2B5EF4-FFF2-40B4-BE49-F238E27FC236}">
                  <a16:creationId xmlns:a16="http://schemas.microsoft.com/office/drawing/2014/main" id="{7AD2CE01-E747-093F-4B54-0E974E2EB74C}"/>
                </a:ext>
              </a:extLst>
            </p:cNvPr>
            <p:cNvSpPr/>
            <p:nvPr/>
          </p:nvSpPr>
          <p:spPr>
            <a:xfrm>
              <a:off x="0" y="0"/>
              <a:ext cx="5369503" cy="3796618"/>
            </a:xfrm>
            <a:custGeom>
              <a:avLst/>
              <a:gdLst/>
              <a:ahLst/>
              <a:cxnLst/>
              <a:rect l="l" t="t" r="r" b="b"/>
              <a:pathLst>
                <a:path w="5369503" h="3796618">
                  <a:moveTo>
                    <a:pt x="0" y="0"/>
                  </a:moveTo>
                  <a:lnTo>
                    <a:pt x="5369503" y="0"/>
                  </a:lnTo>
                  <a:lnTo>
                    <a:pt x="5369503" y="3796618"/>
                  </a:lnTo>
                  <a:lnTo>
                    <a:pt x="0" y="3796618"/>
                  </a:lnTo>
                  <a:close/>
                </a:path>
              </a:pathLst>
            </a:custGeom>
            <a:solidFill>
              <a:srgbClr val="FBD816"/>
            </a:solidFill>
          </p:spPr>
          <p:txBody>
            <a:bodyPr/>
            <a:lstStyle/>
            <a:p>
              <a:endParaRPr lang="en-US" dirty="0"/>
            </a:p>
          </p:txBody>
        </p:sp>
        <p:sp>
          <p:nvSpPr>
            <p:cNvPr id="4" name="TextBox 4">
              <a:extLst>
                <a:ext uri="{FF2B5EF4-FFF2-40B4-BE49-F238E27FC236}">
                  <a16:creationId xmlns:a16="http://schemas.microsoft.com/office/drawing/2014/main" id="{B898A84A-CEBA-579E-E348-46222F839A7C}"/>
                </a:ext>
              </a:extLst>
            </p:cNvPr>
            <p:cNvSpPr txBox="1"/>
            <p:nvPr/>
          </p:nvSpPr>
          <p:spPr>
            <a:xfrm>
              <a:off x="0" y="-38100"/>
              <a:ext cx="5369503" cy="3834718"/>
            </a:xfrm>
            <a:prstGeom prst="rect">
              <a:avLst/>
            </a:prstGeom>
          </p:spPr>
          <p:txBody>
            <a:bodyPr lIns="36252" tIns="36252" rIns="36252" bIns="36252" rtlCol="0" anchor="ctr"/>
            <a:lstStyle/>
            <a:p>
              <a:pPr algn="ctr">
                <a:lnSpc>
                  <a:spcPts val="1398"/>
                </a:lnSpc>
              </a:pPr>
              <a:endParaRPr/>
            </a:p>
          </p:txBody>
        </p:sp>
      </p:grpSp>
      <p:sp>
        <p:nvSpPr>
          <p:cNvPr id="5" name="TextBox 7">
            <a:extLst>
              <a:ext uri="{FF2B5EF4-FFF2-40B4-BE49-F238E27FC236}">
                <a16:creationId xmlns:a16="http://schemas.microsoft.com/office/drawing/2014/main" id="{AA63FBA4-BDAC-D110-5F60-6A410BC46DA2}"/>
              </a:ext>
            </a:extLst>
          </p:cNvPr>
          <p:cNvSpPr txBox="1"/>
          <p:nvPr/>
        </p:nvSpPr>
        <p:spPr>
          <a:xfrm>
            <a:off x="756000" y="603600"/>
            <a:ext cx="6267100" cy="1287468"/>
          </a:xfrm>
          <a:prstGeom prst="rect">
            <a:avLst/>
          </a:prstGeom>
        </p:spPr>
        <p:txBody>
          <a:bodyPr wrap="square" lIns="0" tIns="0" rIns="0" bIns="0" rtlCol="0" anchor="t">
            <a:spAutoFit/>
          </a:bodyPr>
          <a:lstStyle/>
          <a:p>
            <a:pPr algn="l">
              <a:lnSpc>
                <a:spcPts val="5230"/>
              </a:lnSpc>
              <a:spcBef>
                <a:spcPct val="0"/>
              </a:spcBef>
            </a:pPr>
            <a:r>
              <a:rPr lang="en-US" sz="3735" dirty="0">
                <a:solidFill>
                  <a:srgbClr val="000000"/>
                </a:solidFill>
                <a:latin typeface="Gill Sans Light"/>
                <a:ea typeface="Gill Sans Light"/>
                <a:cs typeface="Gill Sans Light"/>
                <a:sym typeface="Gill Sans Light"/>
              </a:rPr>
              <a:t>Thank You! </a:t>
            </a:r>
          </a:p>
          <a:p>
            <a:pPr algn="l">
              <a:lnSpc>
                <a:spcPts val="5230"/>
              </a:lnSpc>
              <a:spcBef>
                <a:spcPct val="0"/>
              </a:spcBef>
            </a:pPr>
            <a:r>
              <a:rPr lang="en-US" sz="3735" dirty="0">
                <a:solidFill>
                  <a:srgbClr val="000000"/>
                </a:solidFill>
                <a:latin typeface="Gill Sans Light"/>
                <a:ea typeface="Gill Sans Light"/>
                <a:cs typeface="Gill Sans Light"/>
                <a:sym typeface="Gill Sans Light"/>
              </a:rPr>
              <a:t>From Visible Fictions</a:t>
            </a:r>
          </a:p>
        </p:txBody>
      </p:sp>
      <p:sp>
        <p:nvSpPr>
          <p:cNvPr id="6" name="Freeform 9">
            <a:extLst>
              <a:ext uri="{FF2B5EF4-FFF2-40B4-BE49-F238E27FC236}">
                <a16:creationId xmlns:a16="http://schemas.microsoft.com/office/drawing/2014/main" id="{7FEFC0C3-1CBF-8027-21A7-0BFA44174AE6}"/>
              </a:ext>
            </a:extLst>
          </p:cNvPr>
          <p:cNvSpPr/>
          <p:nvPr/>
        </p:nvSpPr>
        <p:spPr>
          <a:xfrm>
            <a:off x="8181293" y="756000"/>
            <a:ext cx="1754707" cy="3790601"/>
          </a:xfrm>
          <a:custGeom>
            <a:avLst/>
            <a:gdLst/>
            <a:ahLst/>
            <a:cxnLst/>
            <a:rect l="l" t="t" r="r" b="b"/>
            <a:pathLst>
              <a:path w="1754707" h="3790601">
                <a:moveTo>
                  <a:pt x="0" y="0"/>
                </a:moveTo>
                <a:lnTo>
                  <a:pt x="1754707" y="0"/>
                </a:lnTo>
                <a:lnTo>
                  <a:pt x="1754707" y="3790601"/>
                </a:lnTo>
                <a:lnTo>
                  <a:pt x="0" y="3790601"/>
                </a:lnTo>
                <a:lnTo>
                  <a:pt x="0" y="0"/>
                </a:lnTo>
                <a:close/>
              </a:path>
            </a:pathLst>
          </a:custGeom>
          <a:blipFill>
            <a:blip r:embed="rId2"/>
            <a:stretch>
              <a:fillRect l="-9958" t="-3457" r="-258424" b="-27172"/>
            </a:stretch>
          </a:blipFill>
        </p:spPr>
        <p:txBody>
          <a:bodyPr/>
          <a:lstStyle/>
          <a:p>
            <a:endParaRPr lang="en-US"/>
          </a:p>
        </p:txBody>
      </p:sp>
      <p:sp>
        <p:nvSpPr>
          <p:cNvPr id="7" name="TextBox 8">
            <a:extLst>
              <a:ext uri="{FF2B5EF4-FFF2-40B4-BE49-F238E27FC236}">
                <a16:creationId xmlns:a16="http://schemas.microsoft.com/office/drawing/2014/main" id="{90CFD721-EBEB-0A0D-D5C5-5D858B2F47FE}"/>
              </a:ext>
            </a:extLst>
          </p:cNvPr>
          <p:cNvSpPr txBox="1"/>
          <p:nvPr/>
        </p:nvSpPr>
        <p:spPr>
          <a:xfrm>
            <a:off x="756000" y="1619993"/>
            <a:ext cx="4888332" cy="4564263"/>
          </a:xfrm>
          <a:prstGeom prst="rect">
            <a:avLst/>
          </a:prstGeom>
        </p:spPr>
        <p:txBody>
          <a:bodyPr lIns="0" tIns="0" rIns="0" bIns="0" rtlCol="0" anchor="t">
            <a:spAutoFit/>
          </a:bodyPr>
          <a:lstStyle/>
          <a:p>
            <a:pPr algn="l">
              <a:lnSpc>
                <a:spcPts val="5230"/>
              </a:lnSpc>
              <a:spcBef>
                <a:spcPct val="0"/>
              </a:spcBef>
            </a:pPr>
            <a:r>
              <a:rPr lang="en-US" sz="2000" dirty="0">
                <a:solidFill>
                  <a:srgbClr val="000000"/>
                </a:solidFill>
                <a:latin typeface="Gill Sans Light"/>
                <a:ea typeface="Gill Sans Light"/>
                <a:cs typeface="Gill Sans Light"/>
                <a:sym typeface="Gill Sans Light"/>
              </a:rPr>
              <a:t>Dougie Irvin</a:t>
            </a:r>
          </a:p>
          <a:p>
            <a:pPr algn="l">
              <a:lnSpc>
                <a:spcPts val="5230"/>
              </a:lnSpc>
              <a:spcBef>
                <a:spcPct val="0"/>
              </a:spcBef>
            </a:pPr>
            <a:r>
              <a:rPr lang="en-US" sz="2000" dirty="0">
                <a:solidFill>
                  <a:srgbClr val="000000"/>
                </a:solidFill>
                <a:latin typeface="Gill Sans Light"/>
                <a:ea typeface="Gill Sans Light"/>
                <a:cs typeface="Gill Sans Light"/>
                <a:sym typeface="Gill Sans Light"/>
              </a:rPr>
              <a:t>Laura Penny</a:t>
            </a:r>
          </a:p>
          <a:p>
            <a:pPr>
              <a:lnSpc>
                <a:spcPts val="5230"/>
              </a:lnSpc>
              <a:spcBef>
                <a:spcPct val="0"/>
              </a:spcBef>
            </a:pPr>
            <a:r>
              <a:rPr lang="en-US" sz="2000" dirty="0">
                <a:solidFill>
                  <a:srgbClr val="000000"/>
                </a:solidFill>
                <a:latin typeface="Gill Sans Light"/>
                <a:ea typeface="Gill Sans Light"/>
                <a:cs typeface="Gill Sans Light"/>
                <a:sym typeface="Gill Sans Light"/>
              </a:rPr>
              <a:t>Sophie </a:t>
            </a:r>
            <a:r>
              <a:rPr lang="en-US" sz="2000" dirty="0" err="1">
                <a:solidFill>
                  <a:srgbClr val="000000"/>
                </a:solidFill>
                <a:latin typeface="Gill Sans Light"/>
                <a:ea typeface="Gill Sans Light"/>
                <a:cs typeface="Gill Sans Light"/>
                <a:sym typeface="Gill Sans Light"/>
              </a:rPr>
              <a:t>Ochojna</a:t>
            </a:r>
            <a:endParaRPr lang="en-US" sz="2000" dirty="0">
              <a:solidFill>
                <a:srgbClr val="000000"/>
              </a:solidFill>
              <a:latin typeface="Gill Sans Light"/>
              <a:ea typeface="Gill Sans Light"/>
              <a:cs typeface="Gill Sans Light"/>
              <a:sym typeface="Gill Sans Light"/>
            </a:endParaRPr>
          </a:p>
          <a:p>
            <a:pPr>
              <a:lnSpc>
                <a:spcPts val="5230"/>
              </a:lnSpc>
              <a:spcBef>
                <a:spcPct val="0"/>
              </a:spcBef>
            </a:pPr>
            <a:r>
              <a:rPr lang="en-US" sz="2000" i="0" u="none" strike="noStrike" dirty="0">
                <a:solidFill>
                  <a:srgbClr val="000000"/>
                </a:solidFill>
                <a:effectLst/>
                <a:latin typeface="Gill Sans Light"/>
                <a:cs typeface="Gill Sans Light"/>
                <a:sym typeface="Gill Sans Light"/>
              </a:rPr>
              <a:t>Suzie Bell</a:t>
            </a:r>
          </a:p>
          <a:p>
            <a:pPr>
              <a:lnSpc>
                <a:spcPts val="5230"/>
              </a:lnSpc>
              <a:spcBef>
                <a:spcPct val="0"/>
              </a:spcBef>
            </a:pPr>
            <a:r>
              <a:rPr lang="en-US" sz="2000" dirty="0">
                <a:solidFill>
                  <a:srgbClr val="000000"/>
                </a:solidFill>
                <a:latin typeface="Gill Sans Light"/>
                <a:cs typeface="Gill Sans Light"/>
                <a:sym typeface="Gill Sans Light"/>
              </a:rPr>
              <a:t>Julie Brown</a:t>
            </a:r>
          </a:p>
          <a:p>
            <a:pPr>
              <a:lnSpc>
                <a:spcPts val="5230"/>
              </a:lnSpc>
              <a:spcBef>
                <a:spcPct val="0"/>
              </a:spcBef>
            </a:pPr>
            <a:r>
              <a:rPr lang="en-US" sz="2000" dirty="0">
                <a:solidFill>
                  <a:srgbClr val="000000"/>
                </a:solidFill>
                <a:latin typeface="Gill Sans Light"/>
                <a:cs typeface="Gill Sans Light"/>
                <a:sym typeface="Gill Sans Light"/>
              </a:rPr>
              <a:t>Malena Persson</a:t>
            </a:r>
          </a:p>
          <a:p>
            <a:pPr>
              <a:lnSpc>
                <a:spcPts val="5230"/>
              </a:lnSpc>
              <a:spcBef>
                <a:spcPct val="0"/>
              </a:spcBef>
            </a:pPr>
            <a:r>
              <a:rPr lang="en-US" sz="2000" i="0" u="none" strike="noStrike" dirty="0">
                <a:solidFill>
                  <a:srgbClr val="000000"/>
                </a:solidFill>
                <a:effectLst/>
                <a:latin typeface="Gill Sans Light"/>
                <a:cs typeface="Gill Sans Light"/>
                <a:sym typeface="Gill Sans Light"/>
              </a:rPr>
              <a:t>Jason Dyer</a:t>
            </a:r>
            <a:endParaRPr lang="en-GB" sz="4000" i="0" u="none" strike="noStrike" dirty="0">
              <a:effectLst/>
              <a:latin typeface="Proxima Nova" panose="02000506030000020004" pitchFamily="2" charset="0"/>
            </a:endParaRPr>
          </a:p>
        </p:txBody>
      </p:sp>
      <p:sp>
        <p:nvSpPr>
          <p:cNvPr id="8" name="Freeform 6">
            <a:extLst>
              <a:ext uri="{FF2B5EF4-FFF2-40B4-BE49-F238E27FC236}">
                <a16:creationId xmlns:a16="http://schemas.microsoft.com/office/drawing/2014/main" id="{A1DFB757-C164-4D23-C89B-E5F815B1E36F}"/>
              </a:ext>
            </a:extLst>
          </p:cNvPr>
          <p:cNvSpPr/>
          <p:nvPr/>
        </p:nvSpPr>
        <p:spPr>
          <a:xfrm>
            <a:off x="591225" y="6331894"/>
            <a:ext cx="6596650" cy="1101845"/>
          </a:xfrm>
          <a:custGeom>
            <a:avLst/>
            <a:gdLst/>
            <a:ahLst/>
            <a:cxnLst/>
            <a:rect l="l" t="t" r="r" b="b"/>
            <a:pathLst>
              <a:path w="6596650" h="1101845">
                <a:moveTo>
                  <a:pt x="0" y="0"/>
                </a:moveTo>
                <a:lnTo>
                  <a:pt x="6596650" y="0"/>
                </a:lnTo>
                <a:lnTo>
                  <a:pt x="6596650" y="1101845"/>
                </a:lnTo>
                <a:lnTo>
                  <a:pt x="0" y="1101845"/>
                </a:lnTo>
                <a:lnTo>
                  <a:pt x="0" y="0"/>
                </a:lnTo>
                <a:close/>
              </a:path>
            </a:pathLst>
          </a:custGeom>
          <a:blipFill>
            <a:blip r:embed="rId3"/>
            <a:stretch>
              <a:fillRect t="-2179" b="-2179"/>
            </a:stretch>
          </a:blipFill>
        </p:spPr>
        <p:txBody>
          <a:bodyPr/>
          <a:lstStyle/>
          <a:p>
            <a:endParaRPr lang="en-US"/>
          </a:p>
        </p:txBody>
      </p:sp>
      <p:sp>
        <p:nvSpPr>
          <p:cNvPr id="9" name="TextBox 8">
            <a:extLst>
              <a:ext uri="{FF2B5EF4-FFF2-40B4-BE49-F238E27FC236}">
                <a16:creationId xmlns:a16="http://schemas.microsoft.com/office/drawing/2014/main" id="{F4B57DA9-4DDB-E70F-AD9E-A89F34C0C359}"/>
              </a:ext>
            </a:extLst>
          </p:cNvPr>
          <p:cNvSpPr txBox="1"/>
          <p:nvPr/>
        </p:nvSpPr>
        <p:spPr>
          <a:xfrm>
            <a:off x="3403249" y="1648127"/>
            <a:ext cx="4888332" cy="4564263"/>
          </a:xfrm>
          <a:prstGeom prst="rect">
            <a:avLst/>
          </a:prstGeom>
        </p:spPr>
        <p:txBody>
          <a:bodyPr lIns="0" tIns="0" rIns="0" bIns="0" rtlCol="0" anchor="t">
            <a:spAutoFit/>
          </a:bodyPr>
          <a:lstStyle/>
          <a:p>
            <a:pPr algn="l">
              <a:lnSpc>
                <a:spcPts val="5230"/>
              </a:lnSpc>
              <a:spcBef>
                <a:spcPct val="0"/>
              </a:spcBef>
            </a:pPr>
            <a:r>
              <a:rPr lang="en-US" sz="2000" dirty="0">
                <a:solidFill>
                  <a:srgbClr val="000000"/>
                </a:solidFill>
                <a:latin typeface="Gill Sans Light"/>
                <a:ea typeface="Gill Sans Light"/>
                <a:cs typeface="Gill Sans Light"/>
                <a:sym typeface="Gill Sans Light"/>
              </a:rPr>
              <a:t>Artistic Director</a:t>
            </a:r>
          </a:p>
          <a:p>
            <a:pPr algn="l">
              <a:lnSpc>
                <a:spcPts val="5230"/>
              </a:lnSpc>
              <a:spcBef>
                <a:spcPct val="0"/>
              </a:spcBef>
            </a:pPr>
            <a:r>
              <a:rPr lang="en-US" sz="2000" dirty="0">
                <a:solidFill>
                  <a:srgbClr val="000000"/>
                </a:solidFill>
                <a:latin typeface="Gill Sans Light"/>
                <a:ea typeface="Gill Sans Light"/>
                <a:cs typeface="Gill Sans Light"/>
                <a:sym typeface="Gill Sans Light"/>
              </a:rPr>
              <a:t>Producer</a:t>
            </a:r>
          </a:p>
          <a:p>
            <a:pPr algn="l">
              <a:lnSpc>
                <a:spcPts val="5230"/>
              </a:lnSpc>
              <a:spcBef>
                <a:spcPct val="0"/>
              </a:spcBef>
            </a:pPr>
            <a:r>
              <a:rPr lang="en-US" sz="2000" dirty="0">
                <a:solidFill>
                  <a:srgbClr val="000000"/>
                </a:solidFill>
                <a:latin typeface="Gill Sans Light"/>
                <a:ea typeface="Gill Sans Light"/>
                <a:cs typeface="Gill Sans Light"/>
                <a:sym typeface="Gill Sans Light"/>
              </a:rPr>
              <a:t>Marketing and Development Manager</a:t>
            </a:r>
            <a:endParaRPr lang="en-GB" sz="2000" dirty="0">
              <a:solidFill>
                <a:srgbClr val="000000"/>
              </a:solidFill>
              <a:latin typeface="Gill Sans Light"/>
              <a:ea typeface="Gill Sans Light"/>
              <a:cs typeface="Gill Sans Light"/>
              <a:sym typeface="Gill Sans Light"/>
            </a:endParaRPr>
          </a:p>
          <a:p>
            <a:pPr>
              <a:lnSpc>
                <a:spcPts val="5230"/>
              </a:lnSpc>
              <a:spcBef>
                <a:spcPct val="0"/>
              </a:spcBef>
            </a:pPr>
            <a:r>
              <a:rPr lang="en-GB" sz="2000" dirty="0">
                <a:solidFill>
                  <a:srgbClr val="000000"/>
                </a:solidFill>
                <a:latin typeface="Gill Sans Light"/>
                <a:cs typeface="Gill Sans Light"/>
                <a:sym typeface="Gill Sans Light"/>
              </a:rPr>
              <a:t>Learning and Engagement Co-Ordinator</a:t>
            </a:r>
          </a:p>
          <a:p>
            <a:pPr>
              <a:lnSpc>
                <a:spcPts val="5230"/>
              </a:lnSpc>
              <a:spcBef>
                <a:spcPct val="0"/>
              </a:spcBef>
            </a:pPr>
            <a:r>
              <a:rPr lang="en-GB" sz="2000" dirty="0">
                <a:solidFill>
                  <a:srgbClr val="000000"/>
                </a:solidFill>
                <a:latin typeface="Gill Sans Light"/>
                <a:cs typeface="Gill Sans Light"/>
                <a:sym typeface="Gill Sans Light"/>
              </a:rPr>
              <a:t>Project Manager</a:t>
            </a:r>
          </a:p>
          <a:p>
            <a:pPr>
              <a:lnSpc>
                <a:spcPts val="5230"/>
              </a:lnSpc>
              <a:spcBef>
                <a:spcPct val="0"/>
              </a:spcBef>
            </a:pPr>
            <a:r>
              <a:rPr lang="en-GB" sz="2000" dirty="0">
                <a:solidFill>
                  <a:srgbClr val="000000"/>
                </a:solidFill>
                <a:latin typeface="Gill Sans Light"/>
                <a:cs typeface="Gill Sans Light"/>
                <a:sym typeface="Gill Sans Light"/>
              </a:rPr>
              <a:t>Social Media Officer</a:t>
            </a:r>
          </a:p>
          <a:p>
            <a:pPr>
              <a:lnSpc>
                <a:spcPts val="5230"/>
              </a:lnSpc>
              <a:spcBef>
                <a:spcPct val="0"/>
              </a:spcBef>
            </a:pPr>
            <a:r>
              <a:rPr lang="en-US" sz="2000" dirty="0">
                <a:solidFill>
                  <a:srgbClr val="000000"/>
                </a:solidFill>
                <a:latin typeface="Gill Sans Light"/>
                <a:cs typeface="Gill Sans Light"/>
                <a:sym typeface="Gill Sans Light"/>
              </a:rPr>
              <a:t>Fundraising Officer</a:t>
            </a:r>
            <a:endParaRPr lang="en-GB" sz="4000" i="0" u="none" strike="noStrike" dirty="0">
              <a:effectLst/>
              <a:latin typeface="Proxima Nova" panose="02000506030000020004" pitchFamily="2" charset="0"/>
            </a:endParaRPr>
          </a:p>
        </p:txBody>
      </p:sp>
    </p:spTree>
    <p:extLst>
      <p:ext uri="{BB962C8B-B14F-4D97-AF65-F5344CB8AC3E}">
        <p14:creationId xmlns:p14="http://schemas.microsoft.com/office/powerpoint/2010/main" val="848298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sp>
        <p:nvSpPr>
          <p:cNvPr id="6" name="TextBox 6"/>
          <p:cNvSpPr txBox="1"/>
          <p:nvPr/>
        </p:nvSpPr>
        <p:spPr>
          <a:xfrm>
            <a:off x="756000" y="584550"/>
            <a:ext cx="6267427" cy="857250"/>
          </a:xfrm>
          <a:prstGeom prst="rect">
            <a:avLst/>
          </a:prstGeom>
        </p:spPr>
        <p:txBody>
          <a:bodyPr lIns="0" tIns="0" rIns="0" bIns="0" rtlCol="0" anchor="t">
            <a:spAutoFit/>
          </a:bodyPr>
          <a:lstStyle/>
          <a:p>
            <a:pPr algn="l">
              <a:lnSpc>
                <a:spcPts val="6299"/>
              </a:lnSpc>
            </a:pPr>
            <a:r>
              <a:rPr lang="en-US" sz="4500" b="1">
                <a:solidFill>
                  <a:srgbClr val="000000"/>
                </a:solidFill>
                <a:latin typeface="Arial Bold"/>
                <a:ea typeface="Arial Bold"/>
                <a:cs typeface="Arial Bold"/>
                <a:sym typeface="Arial Bold"/>
              </a:rPr>
              <a:t>About Visible Fictions</a:t>
            </a:r>
          </a:p>
        </p:txBody>
      </p:sp>
      <p:sp>
        <p:nvSpPr>
          <p:cNvPr id="7" name="TextBox 7"/>
          <p:cNvSpPr txBox="1"/>
          <p:nvPr/>
        </p:nvSpPr>
        <p:spPr>
          <a:xfrm>
            <a:off x="756000" y="1578817"/>
            <a:ext cx="6146008" cy="4968875"/>
          </a:xfrm>
          <a:prstGeom prst="rect">
            <a:avLst/>
          </a:prstGeom>
        </p:spPr>
        <p:txBody>
          <a:bodyPr lIns="0" tIns="0" rIns="0" bIns="0" rtlCol="0" anchor="t">
            <a:spAutoFit/>
          </a:bodyPr>
          <a:lstStyle/>
          <a:p>
            <a:pPr algn="l">
              <a:lnSpc>
                <a:spcPts val="2800"/>
              </a:lnSpc>
            </a:pPr>
            <a:r>
              <a:rPr lang="en-US" sz="2000">
                <a:solidFill>
                  <a:srgbClr val="000000"/>
                </a:solidFill>
                <a:latin typeface="Arial"/>
                <a:ea typeface="Arial"/>
                <a:cs typeface="Arial"/>
                <a:sym typeface="Arial"/>
              </a:rPr>
              <a:t>Our aim is to get people thinking, talking, sharing and creating. </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We do this by mixing things up and turning stories on their head. As a result, no two Visible Fictions shows are alike, but all guarantee an equally memorable and powerful experience. </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Alongside our professional performance work, the company produces dynamic education and participation projects which enthuse all who connect to them, helping participants to discover their own artistic potential and inspire their own learning.</a:t>
            </a:r>
          </a:p>
          <a:p>
            <a:pPr algn="l">
              <a:lnSpc>
                <a:spcPts val="2800"/>
              </a:lnSpc>
            </a:pPr>
            <a:endParaRPr lang="en-US" sz="2000">
              <a:solidFill>
                <a:srgbClr val="000000"/>
              </a:solidFill>
              <a:latin typeface="Arial"/>
              <a:ea typeface="Arial"/>
              <a:cs typeface="Arial"/>
              <a:sym typeface="Arial"/>
            </a:endParaRPr>
          </a:p>
        </p:txBody>
      </p:sp>
      <p:grpSp>
        <p:nvGrpSpPr>
          <p:cNvPr id="8" name="Group 8"/>
          <p:cNvGrpSpPr>
            <a:grpSpLocks noChangeAspect="1"/>
          </p:cNvGrpSpPr>
          <p:nvPr/>
        </p:nvGrpSpPr>
        <p:grpSpPr>
          <a:xfrm>
            <a:off x="7099016" y="0"/>
            <a:ext cx="3855600" cy="3855600"/>
            <a:chOff x="0" y="0"/>
            <a:chExt cx="14840029" cy="14840029"/>
          </a:xfrm>
        </p:grpSpPr>
        <p:sp>
          <p:nvSpPr>
            <p:cNvPr id="9" name="Freeform 9"/>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10" name="Freeform 10"/>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11" name="Freeform 11"/>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solidFill>
              <a:srgbClr val="000000">
                <a:alpha val="0"/>
              </a:srgbClr>
            </a:solidFill>
            <a:ln w="12700">
              <a:solidFill>
                <a:srgbClr val="000000"/>
              </a:solidFill>
            </a:ln>
          </p:spPr>
          <p:txBody>
            <a:bodyPr/>
            <a:lstStyle/>
            <a:p>
              <a:endParaRPr lang="en-US"/>
            </a:p>
          </p:txBody>
        </p:sp>
      </p:grpSp>
      <p:grpSp>
        <p:nvGrpSpPr>
          <p:cNvPr id="12" name="Group 12"/>
          <p:cNvGrpSpPr>
            <a:grpSpLocks noChangeAspect="1"/>
          </p:cNvGrpSpPr>
          <p:nvPr/>
        </p:nvGrpSpPr>
        <p:grpSpPr>
          <a:xfrm>
            <a:off x="7099016" y="0"/>
            <a:ext cx="3855600" cy="3855600"/>
            <a:chOff x="0" y="0"/>
            <a:chExt cx="14840029" cy="14840029"/>
          </a:xfrm>
        </p:grpSpPr>
        <p:sp>
          <p:nvSpPr>
            <p:cNvPr id="13" name="Freeform 13"/>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14" name="Freeform 14"/>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15" name="Freeform 15"/>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30558" r="-18865"/>
              </a:stretch>
            </a:blipFill>
          </p:spPr>
          <p:txBody>
            <a:bodyPr/>
            <a:lstStyle/>
            <a:p>
              <a:endParaRPr lang="en-US"/>
            </a:p>
          </p:txBody>
        </p:sp>
      </p:grpSp>
      <p:sp>
        <p:nvSpPr>
          <p:cNvPr id="16" name="TextBox 16"/>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sp>
        <p:nvSpPr>
          <p:cNvPr id="6" name="TextBox 6"/>
          <p:cNvSpPr txBox="1"/>
          <p:nvPr/>
        </p:nvSpPr>
        <p:spPr>
          <a:xfrm>
            <a:off x="756000" y="584550"/>
            <a:ext cx="6267427" cy="857250"/>
          </a:xfrm>
          <a:prstGeom prst="rect">
            <a:avLst/>
          </a:prstGeom>
        </p:spPr>
        <p:txBody>
          <a:bodyPr lIns="0" tIns="0" rIns="0" bIns="0" rtlCol="0" anchor="t">
            <a:spAutoFit/>
          </a:bodyPr>
          <a:lstStyle/>
          <a:p>
            <a:pPr algn="l">
              <a:lnSpc>
                <a:spcPts val="6299"/>
              </a:lnSpc>
            </a:pPr>
            <a:r>
              <a:rPr lang="en-US" sz="4500" b="1">
                <a:solidFill>
                  <a:srgbClr val="000000"/>
                </a:solidFill>
                <a:latin typeface="Arial Bold"/>
                <a:ea typeface="Arial Bold"/>
                <a:cs typeface="Arial Bold"/>
                <a:sym typeface="Arial Bold"/>
              </a:rPr>
              <a:t>So, what’s this about?</a:t>
            </a:r>
          </a:p>
        </p:txBody>
      </p:sp>
      <p:sp>
        <p:nvSpPr>
          <p:cNvPr id="7" name="TextBox 7"/>
          <p:cNvSpPr txBox="1"/>
          <p:nvPr/>
        </p:nvSpPr>
        <p:spPr>
          <a:xfrm>
            <a:off x="756000" y="1578817"/>
            <a:ext cx="6146008" cy="5673725"/>
          </a:xfrm>
          <a:prstGeom prst="rect">
            <a:avLst/>
          </a:prstGeom>
        </p:spPr>
        <p:txBody>
          <a:bodyPr lIns="0" tIns="0" rIns="0" bIns="0" rtlCol="0" anchor="t">
            <a:spAutoFit/>
          </a:bodyPr>
          <a:lstStyle/>
          <a:p>
            <a:pPr algn="l">
              <a:lnSpc>
                <a:spcPts val="2800"/>
              </a:lnSpc>
            </a:pPr>
            <a:r>
              <a:rPr lang="en-US" sz="2000">
                <a:solidFill>
                  <a:srgbClr val="000000"/>
                </a:solidFill>
                <a:latin typeface="Arial"/>
                <a:ea typeface="Arial"/>
                <a:cs typeface="Arial"/>
                <a:sym typeface="Arial"/>
              </a:rPr>
              <a:t>CLUNK! . . . ....a shiny, heavy thing falls out of Andy's ear during class. What is it? He and his Gran never keep secrets from each other, but Andy makes an exception with the weird ear thing. He keeps it in his pocket – secret.</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Andy lives with his Gran above her video shop. They tell each other everything, until one day they don't and bad things start to happen. </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Turns out Gran has been keeping things to herself too, big, important things. Andy starts to wonder if his secret ear thing caused all this, or might it save them all?</a:t>
            </a:r>
          </a:p>
          <a:p>
            <a:pPr algn="l">
              <a:lnSpc>
                <a:spcPts val="2800"/>
              </a:lnSpc>
            </a:pPr>
            <a:endParaRPr lang="en-US" sz="2000">
              <a:solidFill>
                <a:srgbClr val="000000"/>
              </a:solidFill>
              <a:latin typeface="Arial"/>
              <a:ea typeface="Arial"/>
              <a:cs typeface="Arial"/>
              <a:sym typeface="Arial"/>
            </a:endParaRPr>
          </a:p>
          <a:p>
            <a:pPr algn="l">
              <a:lnSpc>
                <a:spcPts val="2800"/>
              </a:lnSpc>
            </a:pPr>
            <a:endParaRPr lang="en-US" sz="2000">
              <a:solidFill>
                <a:srgbClr val="000000"/>
              </a:solidFill>
              <a:latin typeface="Arial"/>
              <a:ea typeface="Arial"/>
              <a:cs typeface="Arial"/>
              <a:sym typeface="Arial"/>
            </a:endParaRPr>
          </a:p>
        </p:txBody>
      </p:sp>
      <p:grpSp>
        <p:nvGrpSpPr>
          <p:cNvPr id="8" name="Group 8"/>
          <p:cNvGrpSpPr>
            <a:grpSpLocks noChangeAspect="1"/>
          </p:cNvGrpSpPr>
          <p:nvPr/>
        </p:nvGrpSpPr>
        <p:grpSpPr>
          <a:xfrm>
            <a:off x="7099016" y="0"/>
            <a:ext cx="3855600" cy="3855600"/>
            <a:chOff x="0" y="0"/>
            <a:chExt cx="14840029" cy="14840029"/>
          </a:xfrm>
        </p:grpSpPr>
        <p:sp>
          <p:nvSpPr>
            <p:cNvPr id="9" name="Freeform 9"/>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10" name="Freeform 10"/>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11" name="Freeform 11"/>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23" t="-27647" r="223" b="-22445"/>
              </a:stretch>
            </a:blipFill>
          </p:spPr>
          <p:txBody>
            <a:bodyPr/>
            <a:lstStyle/>
            <a:p>
              <a:endParaRPr lang="en-US"/>
            </a:p>
          </p:txBody>
        </p:sp>
      </p:grpSp>
      <p:sp>
        <p:nvSpPr>
          <p:cNvPr id="12" name="TextBox 12"/>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4.</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grpSp>
        <p:nvGrpSpPr>
          <p:cNvPr id="3" name="Group 3"/>
          <p:cNvGrpSpPr/>
          <p:nvPr/>
        </p:nvGrpSpPr>
        <p:grpSpPr>
          <a:xfrm>
            <a:off x="218379" y="171113"/>
            <a:ext cx="10255242" cy="7217775"/>
            <a:chOff x="0" y="0"/>
            <a:chExt cx="3675247" cy="2586688"/>
          </a:xfrm>
        </p:grpSpPr>
        <p:sp>
          <p:nvSpPr>
            <p:cNvPr id="4" name="Freeform 4"/>
            <p:cNvSpPr/>
            <p:nvPr/>
          </p:nvSpPr>
          <p:spPr>
            <a:xfrm>
              <a:off x="0" y="0"/>
              <a:ext cx="3675247" cy="2586688"/>
            </a:xfrm>
            <a:custGeom>
              <a:avLst/>
              <a:gdLst/>
              <a:ahLst/>
              <a:cxnLst/>
              <a:rect l="l" t="t" r="r" b="b"/>
              <a:pathLst>
                <a:path w="3675247" h="2586688">
                  <a:moveTo>
                    <a:pt x="27932" y="0"/>
                  </a:moveTo>
                  <a:lnTo>
                    <a:pt x="3647315" y="0"/>
                  </a:lnTo>
                  <a:cubicBezTo>
                    <a:pt x="3662742" y="0"/>
                    <a:pt x="3675247" y="12506"/>
                    <a:pt x="3675247" y="27932"/>
                  </a:cubicBezTo>
                  <a:lnTo>
                    <a:pt x="3675247" y="2558755"/>
                  </a:lnTo>
                  <a:cubicBezTo>
                    <a:pt x="3675247" y="2574182"/>
                    <a:pt x="3662742" y="2586688"/>
                    <a:pt x="3647315" y="2586688"/>
                  </a:cubicBezTo>
                  <a:lnTo>
                    <a:pt x="27932" y="2586688"/>
                  </a:lnTo>
                  <a:cubicBezTo>
                    <a:pt x="12506" y="2586688"/>
                    <a:pt x="0" y="2574182"/>
                    <a:pt x="0" y="2558755"/>
                  </a:cubicBezTo>
                  <a:lnTo>
                    <a:pt x="0" y="27932"/>
                  </a:lnTo>
                  <a:cubicBezTo>
                    <a:pt x="0" y="12506"/>
                    <a:pt x="12506" y="0"/>
                    <a:pt x="27932" y="0"/>
                  </a:cubicBezTo>
                  <a:close/>
                </a:path>
              </a:pathLst>
            </a:custGeom>
            <a:solidFill>
              <a:srgbClr val="FFFEF9"/>
            </a:solidFill>
          </p:spPr>
          <p:txBody>
            <a:bodyPr/>
            <a:lstStyle/>
            <a:p>
              <a:endParaRPr lang="en-US"/>
            </a:p>
          </p:txBody>
        </p:sp>
        <p:sp>
          <p:nvSpPr>
            <p:cNvPr id="5" name="TextBox 5"/>
            <p:cNvSpPr txBox="1"/>
            <p:nvPr/>
          </p:nvSpPr>
          <p:spPr>
            <a:xfrm>
              <a:off x="0" y="9525"/>
              <a:ext cx="3675247" cy="2577163"/>
            </a:xfrm>
            <a:prstGeom prst="rect">
              <a:avLst/>
            </a:prstGeom>
          </p:spPr>
          <p:txBody>
            <a:bodyPr lIns="50800" tIns="50800" rIns="50800" bIns="50800" rtlCol="0" anchor="ctr"/>
            <a:lstStyle/>
            <a:p>
              <a:pPr algn="ctr">
                <a:lnSpc>
                  <a:spcPts val="1676"/>
                </a:lnSpc>
              </a:pPr>
              <a:endParaRPr/>
            </a:p>
          </p:txBody>
        </p:sp>
      </p:grpSp>
      <p:sp>
        <p:nvSpPr>
          <p:cNvPr id="6" name="TextBox 6"/>
          <p:cNvSpPr txBox="1"/>
          <p:nvPr/>
        </p:nvSpPr>
        <p:spPr>
          <a:xfrm>
            <a:off x="756000" y="584550"/>
            <a:ext cx="6267427" cy="1657350"/>
          </a:xfrm>
          <a:prstGeom prst="rect">
            <a:avLst/>
          </a:prstGeom>
        </p:spPr>
        <p:txBody>
          <a:bodyPr lIns="0" tIns="0" rIns="0" bIns="0" rtlCol="0" anchor="t">
            <a:spAutoFit/>
          </a:bodyPr>
          <a:lstStyle/>
          <a:p>
            <a:pPr algn="l">
              <a:lnSpc>
                <a:spcPts val="6299"/>
              </a:lnSpc>
            </a:pPr>
            <a:r>
              <a:rPr lang="en-US" sz="4500" b="1">
                <a:solidFill>
                  <a:srgbClr val="000000"/>
                </a:solidFill>
                <a:latin typeface="Arial Bold"/>
                <a:ea typeface="Arial Bold"/>
                <a:cs typeface="Arial Bold"/>
                <a:sym typeface="Arial Bold"/>
              </a:rPr>
              <a:t>What do you want us to do?</a:t>
            </a:r>
          </a:p>
        </p:txBody>
      </p:sp>
      <p:grpSp>
        <p:nvGrpSpPr>
          <p:cNvPr id="7" name="Group 7"/>
          <p:cNvGrpSpPr>
            <a:grpSpLocks noChangeAspect="1"/>
          </p:cNvGrpSpPr>
          <p:nvPr/>
        </p:nvGrpSpPr>
        <p:grpSpPr>
          <a:xfrm>
            <a:off x="7099016" y="0"/>
            <a:ext cx="3855600" cy="3855600"/>
            <a:chOff x="0" y="0"/>
            <a:chExt cx="14840029" cy="14840029"/>
          </a:xfrm>
        </p:grpSpPr>
        <p:sp>
          <p:nvSpPr>
            <p:cNvPr id="8" name="Freeform 8"/>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9" name="Freeform 9"/>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10" name="Freeform 10"/>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3"/>
              <a:stretch>
                <a:fillRect l="223" t="-27647" r="223" b="-22445"/>
              </a:stretch>
            </a:blipFill>
          </p:spPr>
          <p:txBody>
            <a:bodyPr/>
            <a:lstStyle/>
            <a:p>
              <a:endParaRPr lang="en-US"/>
            </a:p>
          </p:txBody>
        </p:sp>
      </p:grpSp>
      <p:grpSp>
        <p:nvGrpSpPr>
          <p:cNvPr id="11" name="Group 11"/>
          <p:cNvGrpSpPr>
            <a:grpSpLocks noChangeAspect="1"/>
          </p:cNvGrpSpPr>
          <p:nvPr/>
        </p:nvGrpSpPr>
        <p:grpSpPr>
          <a:xfrm>
            <a:off x="7099016" y="0"/>
            <a:ext cx="3855600" cy="3855600"/>
            <a:chOff x="0" y="0"/>
            <a:chExt cx="14840029" cy="14840029"/>
          </a:xfrm>
        </p:grpSpPr>
        <p:sp>
          <p:nvSpPr>
            <p:cNvPr id="12" name="Freeform 12"/>
            <p:cNvSpPr/>
            <p:nvPr/>
          </p:nvSpPr>
          <p:spPr>
            <a:xfrm>
              <a:off x="-366471" y="-11891"/>
              <a:ext cx="15572971" cy="14863810"/>
            </a:xfrm>
            <a:custGeom>
              <a:avLst/>
              <a:gdLst/>
              <a:ahLst/>
              <a:cxnLst/>
              <a:rect l="l" t="t" r="r" b="b"/>
              <a:pathLst>
                <a:path w="15572971" h="14863810">
                  <a:moveTo>
                    <a:pt x="7786486" y="11891"/>
                  </a:moveTo>
                  <a:cubicBezTo>
                    <a:pt x="5127664" y="0"/>
                    <a:pt x="2665709" y="1411641"/>
                    <a:pt x="1332855" y="3712286"/>
                  </a:cubicBezTo>
                  <a:cubicBezTo>
                    <a:pt x="0" y="6012931"/>
                    <a:pt x="0" y="8850880"/>
                    <a:pt x="1332855" y="11151525"/>
                  </a:cubicBezTo>
                  <a:cubicBezTo>
                    <a:pt x="2665709" y="13452170"/>
                    <a:pt x="5127664" y="14863811"/>
                    <a:pt x="7786486" y="14851920"/>
                  </a:cubicBezTo>
                  <a:cubicBezTo>
                    <a:pt x="10445306" y="14863811"/>
                    <a:pt x="12907262" y="13452170"/>
                    <a:pt x="14240117" y="11151525"/>
                  </a:cubicBezTo>
                  <a:cubicBezTo>
                    <a:pt x="15572971" y="8850880"/>
                    <a:pt x="15572971" y="6012931"/>
                    <a:pt x="14240117" y="3712286"/>
                  </a:cubicBezTo>
                  <a:cubicBezTo>
                    <a:pt x="12907262" y="1411641"/>
                    <a:pt x="10445306" y="0"/>
                    <a:pt x="7786486" y="11891"/>
                  </a:cubicBezTo>
                  <a:close/>
                </a:path>
              </a:pathLst>
            </a:custGeom>
            <a:solidFill>
              <a:srgbClr val="D56747"/>
            </a:solidFill>
          </p:spPr>
          <p:txBody>
            <a:bodyPr/>
            <a:lstStyle/>
            <a:p>
              <a:endParaRPr lang="en-US"/>
            </a:p>
          </p:txBody>
        </p:sp>
        <p:sp>
          <p:nvSpPr>
            <p:cNvPr id="13" name="Freeform 13"/>
            <p:cNvSpPr/>
            <p:nvPr/>
          </p:nvSpPr>
          <p:spPr>
            <a:xfrm>
              <a:off x="-156193" y="188812"/>
              <a:ext cx="15152415" cy="14462405"/>
            </a:xfrm>
            <a:custGeom>
              <a:avLst/>
              <a:gdLst/>
              <a:ahLst/>
              <a:cxnLst/>
              <a:rect l="l" t="t" r="r" b="b"/>
              <a:pathLst>
                <a:path w="15152415" h="14462405">
                  <a:moveTo>
                    <a:pt x="7576208" y="11570"/>
                  </a:moveTo>
                  <a:cubicBezTo>
                    <a:pt x="4989189" y="0"/>
                    <a:pt x="2593721" y="1373519"/>
                    <a:pt x="1296860" y="3612034"/>
                  </a:cubicBezTo>
                  <a:cubicBezTo>
                    <a:pt x="0" y="5850548"/>
                    <a:pt x="0" y="8611857"/>
                    <a:pt x="1296860" y="10850372"/>
                  </a:cubicBezTo>
                  <a:cubicBezTo>
                    <a:pt x="2593721" y="13088886"/>
                    <a:pt x="4989189" y="14462405"/>
                    <a:pt x="7576208" y="14450835"/>
                  </a:cubicBezTo>
                  <a:cubicBezTo>
                    <a:pt x="10163226" y="14462405"/>
                    <a:pt x="12558694" y="13088886"/>
                    <a:pt x="13855555" y="10850372"/>
                  </a:cubicBezTo>
                  <a:cubicBezTo>
                    <a:pt x="15152416" y="8611857"/>
                    <a:pt x="15152416" y="5850548"/>
                    <a:pt x="13855555" y="3612034"/>
                  </a:cubicBezTo>
                  <a:cubicBezTo>
                    <a:pt x="12558694" y="1373519"/>
                    <a:pt x="10163226" y="0"/>
                    <a:pt x="7576208" y="11570"/>
                  </a:cubicBezTo>
                  <a:close/>
                </a:path>
              </a:pathLst>
            </a:custGeom>
            <a:solidFill>
              <a:srgbClr val="FFFEF9"/>
            </a:solidFill>
          </p:spPr>
          <p:txBody>
            <a:bodyPr/>
            <a:lstStyle/>
            <a:p>
              <a:endParaRPr lang="en-US"/>
            </a:p>
          </p:txBody>
        </p:sp>
        <p:sp>
          <p:nvSpPr>
            <p:cNvPr id="14" name="Freeform 14"/>
            <p:cNvSpPr/>
            <p:nvPr/>
          </p:nvSpPr>
          <p:spPr>
            <a:xfrm>
              <a:off x="223301" y="551024"/>
              <a:ext cx="14393427" cy="13737979"/>
            </a:xfrm>
            <a:custGeom>
              <a:avLst/>
              <a:gdLst/>
              <a:ahLst/>
              <a:cxnLst/>
              <a:rect l="l" t="t" r="r" b="b"/>
              <a:pathLst>
                <a:path w="14393427" h="13737979">
                  <a:moveTo>
                    <a:pt x="7196714" y="10990"/>
                  </a:moveTo>
                  <a:cubicBezTo>
                    <a:pt x="4739280" y="0"/>
                    <a:pt x="2463801" y="1304719"/>
                    <a:pt x="1231900" y="3431106"/>
                  </a:cubicBezTo>
                  <a:cubicBezTo>
                    <a:pt x="0" y="5557493"/>
                    <a:pt x="0" y="8180487"/>
                    <a:pt x="1231900" y="10306874"/>
                  </a:cubicBezTo>
                  <a:cubicBezTo>
                    <a:pt x="2463801" y="12433261"/>
                    <a:pt x="4739280" y="13737980"/>
                    <a:pt x="7196714" y="13726990"/>
                  </a:cubicBezTo>
                  <a:cubicBezTo>
                    <a:pt x="9654147" y="13737980"/>
                    <a:pt x="11929626" y="12433261"/>
                    <a:pt x="13161527" y="10306874"/>
                  </a:cubicBezTo>
                  <a:cubicBezTo>
                    <a:pt x="14393427" y="8180487"/>
                    <a:pt x="14393427" y="5557493"/>
                    <a:pt x="13161527" y="3431106"/>
                  </a:cubicBezTo>
                  <a:cubicBezTo>
                    <a:pt x="11929626" y="1304719"/>
                    <a:pt x="9654147" y="0"/>
                    <a:pt x="7196714" y="10990"/>
                  </a:cubicBezTo>
                  <a:close/>
                </a:path>
              </a:pathLst>
            </a:custGeom>
            <a:blipFill>
              <a:blip r:embed="rId4"/>
              <a:stretch>
                <a:fillRect l="-37644" r="-11957"/>
              </a:stretch>
            </a:blipFill>
          </p:spPr>
          <p:txBody>
            <a:bodyPr/>
            <a:lstStyle/>
            <a:p>
              <a:endParaRPr lang="en-US"/>
            </a:p>
          </p:txBody>
        </p:sp>
      </p:grpSp>
      <p:sp>
        <p:nvSpPr>
          <p:cNvPr id="15" name="TextBox 15"/>
          <p:cNvSpPr txBox="1"/>
          <p:nvPr/>
        </p:nvSpPr>
        <p:spPr>
          <a:xfrm>
            <a:off x="756000" y="2283667"/>
            <a:ext cx="6146008" cy="2854325"/>
          </a:xfrm>
          <a:prstGeom prst="rect">
            <a:avLst/>
          </a:prstGeom>
        </p:spPr>
        <p:txBody>
          <a:bodyPr lIns="0" tIns="0" rIns="0" bIns="0" rtlCol="0" anchor="t">
            <a:spAutoFit/>
          </a:bodyPr>
          <a:lstStyle/>
          <a:p>
            <a:pPr algn="l">
              <a:lnSpc>
                <a:spcPts val="2800"/>
              </a:lnSpc>
            </a:pPr>
            <a:r>
              <a:rPr lang="en-US" sz="2000">
                <a:solidFill>
                  <a:srgbClr val="000000"/>
                </a:solidFill>
                <a:latin typeface="Arial"/>
                <a:ea typeface="Arial"/>
                <a:cs typeface="Arial"/>
                <a:sym typeface="Arial"/>
              </a:rPr>
              <a:t>We want you to sit back and enjoy the 50 minute performance! After that we’d love for you and your teacher to work through activities connected with the performance.</a:t>
            </a:r>
          </a:p>
          <a:p>
            <a:pPr algn="l">
              <a:lnSpc>
                <a:spcPts val="2800"/>
              </a:lnSpc>
            </a:pPr>
            <a:endParaRPr lang="en-US" sz="2000">
              <a:solidFill>
                <a:srgbClr val="000000"/>
              </a:solidFill>
              <a:latin typeface="Arial"/>
              <a:ea typeface="Arial"/>
              <a:cs typeface="Arial"/>
              <a:sym typeface="Arial"/>
            </a:endParaRPr>
          </a:p>
          <a:p>
            <a:pPr algn="l">
              <a:lnSpc>
                <a:spcPts val="2800"/>
              </a:lnSpc>
            </a:pPr>
            <a:r>
              <a:rPr lang="en-US" sz="2000">
                <a:solidFill>
                  <a:srgbClr val="000000"/>
                </a:solidFill>
                <a:latin typeface="Arial"/>
                <a:ea typeface="Arial"/>
                <a:cs typeface="Arial"/>
                <a:sym typeface="Arial"/>
              </a:rPr>
              <a:t>Don’t worry if you didn’t see the performance, you can still do this work.</a:t>
            </a:r>
          </a:p>
          <a:p>
            <a:pPr algn="l">
              <a:lnSpc>
                <a:spcPts val="2800"/>
              </a:lnSpc>
            </a:pPr>
            <a:endParaRPr lang="en-US" sz="2000">
              <a:solidFill>
                <a:srgbClr val="000000"/>
              </a:solidFill>
              <a:latin typeface="Arial"/>
              <a:ea typeface="Arial"/>
              <a:cs typeface="Arial"/>
              <a:sym typeface="Arial"/>
            </a:endParaRPr>
          </a:p>
        </p:txBody>
      </p:sp>
      <p:sp>
        <p:nvSpPr>
          <p:cNvPr id="16" name="TextBox 16"/>
          <p:cNvSpPr txBox="1"/>
          <p:nvPr/>
        </p:nvSpPr>
        <p:spPr>
          <a:xfrm>
            <a:off x="816710" y="5302287"/>
            <a:ext cx="6146008" cy="387350"/>
          </a:xfrm>
          <a:prstGeom prst="rect">
            <a:avLst/>
          </a:prstGeom>
        </p:spPr>
        <p:txBody>
          <a:bodyPr lIns="0" tIns="0" rIns="0" bIns="0" rtlCol="0" anchor="t">
            <a:spAutoFit/>
          </a:bodyPr>
          <a:lstStyle/>
          <a:p>
            <a:pPr algn="l">
              <a:lnSpc>
                <a:spcPts val="2800"/>
              </a:lnSpc>
            </a:pPr>
            <a:r>
              <a:rPr lang="en-US" sz="2000">
                <a:solidFill>
                  <a:srgbClr val="000000"/>
                </a:solidFill>
                <a:latin typeface="Arial"/>
                <a:ea typeface="Arial"/>
                <a:cs typeface="Arial"/>
                <a:sym typeface="Arial"/>
              </a:rPr>
              <a:t>In these activities you’re going to explore: </a:t>
            </a:r>
          </a:p>
        </p:txBody>
      </p:sp>
      <p:sp>
        <p:nvSpPr>
          <p:cNvPr id="17" name="TextBox 17"/>
          <p:cNvSpPr txBox="1"/>
          <p:nvPr/>
        </p:nvSpPr>
        <p:spPr>
          <a:xfrm>
            <a:off x="1099726" y="5603912"/>
            <a:ext cx="6146008" cy="387350"/>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000000"/>
                </a:solidFill>
                <a:latin typeface="Arial"/>
                <a:ea typeface="Arial"/>
                <a:cs typeface="Arial"/>
                <a:sym typeface="Arial"/>
              </a:rPr>
              <a:t>Storytelling</a:t>
            </a:r>
          </a:p>
        </p:txBody>
      </p:sp>
      <p:sp>
        <p:nvSpPr>
          <p:cNvPr id="18" name="TextBox 18"/>
          <p:cNvSpPr txBox="1"/>
          <p:nvPr/>
        </p:nvSpPr>
        <p:spPr>
          <a:xfrm>
            <a:off x="1099726" y="5905537"/>
            <a:ext cx="6146008" cy="387350"/>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000000"/>
                </a:solidFill>
                <a:latin typeface="Arial"/>
                <a:ea typeface="Arial"/>
                <a:cs typeface="Arial"/>
                <a:sym typeface="Arial"/>
              </a:rPr>
              <a:t>Friendship</a:t>
            </a:r>
          </a:p>
        </p:txBody>
      </p:sp>
      <p:sp>
        <p:nvSpPr>
          <p:cNvPr id="19" name="TextBox 19"/>
          <p:cNvSpPr txBox="1"/>
          <p:nvPr/>
        </p:nvSpPr>
        <p:spPr>
          <a:xfrm>
            <a:off x="1099726" y="6207162"/>
            <a:ext cx="6146008" cy="327654"/>
          </a:xfrm>
          <a:prstGeom prst="rect">
            <a:avLst/>
          </a:prstGeom>
        </p:spPr>
        <p:txBody>
          <a:bodyPr lIns="0" tIns="0" rIns="0" bIns="0" rtlCol="0" anchor="t">
            <a:spAutoFit/>
          </a:bodyPr>
          <a:lstStyle/>
          <a:p>
            <a:pPr marL="431801" lvl="1" indent="-215900" algn="l">
              <a:lnSpc>
                <a:spcPts val="2800"/>
              </a:lnSpc>
              <a:buFont typeface="Arial"/>
              <a:buChar char="•"/>
            </a:pPr>
            <a:r>
              <a:rPr lang="en-US" sz="2000" dirty="0">
                <a:solidFill>
                  <a:srgbClr val="000000"/>
                </a:solidFill>
                <a:latin typeface="Arial"/>
                <a:ea typeface="Arial"/>
                <a:cs typeface="Arial"/>
                <a:sym typeface="Arial"/>
              </a:rPr>
              <a:t>Resilience </a:t>
            </a:r>
          </a:p>
        </p:txBody>
      </p:sp>
      <p:sp>
        <p:nvSpPr>
          <p:cNvPr id="20" name="TextBox 20"/>
          <p:cNvSpPr txBox="1"/>
          <p:nvPr/>
        </p:nvSpPr>
        <p:spPr>
          <a:xfrm>
            <a:off x="339831" y="7078079"/>
            <a:ext cx="416169" cy="228981"/>
          </a:xfrm>
          <a:prstGeom prst="rect">
            <a:avLst/>
          </a:prstGeom>
        </p:spPr>
        <p:txBody>
          <a:bodyPr lIns="0" tIns="0" rIns="0" bIns="0" rtlCol="0" anchor="t">
            <a:spAutoFit/>
          </a:bodyPr>
          <a:lstStyle/>
          <a:p>
            <a:pPr algn="l">
              <a:lnSpc>
                <a:spcPts val="1572"/>
              </a:lnSpc>
              <a:spcBef>
                <a:spcPct val="0"/>
              </a:spcBef>
            </a:pPr>
            <a:r>
              <a:rPr lang="en-US" sz="1500" b="1">
                <a:solidFill>
                  <a:srgbClr val="000000"/>
                </a:solidFill>
                <a:latin typeface="Gill Sans Bold"/>
                <a:ea typeface="Gill Sans Bold"/>
                <a:cs typeface="Gill Sans Bold"/>
                <a:sym typeface="Gill Sans Bold"/>
              </a:rPr>
              <a:t>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2"/>
            <a:stretch>
              <a:fillRect t="-1566" r="-119" b="-1564"/>
            </a:stretch>
          </a:blipFill>
        </p:spPr>
        <p:txBody>
          <a:bodyPr/>
          <a:lstStyle/>
          <a:p>
            <a:endParaRPr lang="en-US"/>
          </a:p>
        </p:txBody>
      </p:sp>
      <p:sp>
        <p:nvSpPr>
          <p:cNvPr id="3" name="Freeform 3"/>
          <p:cNvSpPr/>
          <p:nvPr/>
        </p:nvSpPr>
        <p:spPr>
          <a:xfrm>
            <a:off x="224495" y="895001"/>
            <a:ext cx="5924895" cy="5908999"/>
          </a:xfrm>
          <a:custGeom>
            <a:avLst/>
            <a:gdLst/>
            <a:ahLst/>
            <a:cxnLst/>
            <a:rect l="l" t="t" r="r" b="b"/>
            <a:pathLst>
              <a:path w="5924895" h="5908999">
                <a:moveTo>
                  <a:pt x="0" y="0"/>
                </a:moveTo>
                <a:lnTo>
                  <a:pt x="5924895" y="0"/>
                </a:lnTo>
                <a:lnTo>
                  <a:pt x="5924895" y="5908999"/>
                </a:lnTo>
                <a:lnTo>
                  <a:pt x="0" y="5908999"/>
                </a:lnTo>
                <a:lnTo>
                  <a:pt x="0" y="0"/>
                </a:lnTo>
                <a:close/>
              </a:path>
            </a:pathLst>
          </a:custGeom>
          <a:blipFill>
            <a:blip r:embed="rId3"/>
            <a:stretch>
              <a:fillRect l="-3048" r="-3048"/>
            </a:stretch>
          </a:blipFill>
        </p:spPr>
        <p:txBody>
          <a:bodyPr/>
          <a:lstStyle/>
          <a:p>
            <a:endParaRPr lang="en-US"/>
          </a:p>
        </p:txBody>
      </p:sp>
      <p:grpSp>
        <p:nvGrpSpPr>
          <p:cNvPr id="4" name="Group 4"/>
          <p:cNvGrpSpPr/>
          <p:nvPr/>
        </p:nvGrpSpPr>
        <p:grpSpPr>
          <a:xfrm>
            <a:off x="224495" y="895001"/>
            <a:ext cx="5924895" cy="5908999"/>
            <a:chOff x="0" y="0"/>
            <a:chExt cx="2123349" cy="2117652"/>
          </a:xfrm>
        </p:grpSpPr>
        <p:sp>
          <p:nvSpPr>
            <p:cNvPr id="5" name="Freeform 5"/>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a:p>
          </p:txBody>
        </p:sp>
        <p:sp>
          <p:nvSpPr>
            <p:cNvPr id="6" name="TextBox 6"/>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7" name="Freeform 7"/>
          <p:cNvSpPr/>
          <p:nvPr/>
        </p:nvSpPr>
        <p:spPr>
          <a:xfrm>
            <a:off x="756000" y="5275893"/>
            <a:ext cx="5013955" cy="910494"/>
          </a:xfrm>
          <a:custGeom>
            <a:avLst/>
            <a:gdLst/>
            <a:ahLst/>
            <a:cxnLst/>
            <a:rect l="l" t="t" r="r" b="b"/>
            <a:pathLst>
              <a:path w="5013955" h="910494">
                <a:moveTo>
                  <a:pt x="0" y="0"/>
                </a:moveTo>
                <a:lnTo>
                  <a:pt x="5013955" y="0"/>
                </a:lnTo>
                <a:lnTo>
                  <a:pt x="5013955" y="910494"/>
                </a:lnTo>
                <a:lnTo>
                  <a:pt x="0" y="910494"/>
                </a:lnTo>
                <a:lnTo>
                  <a:pt x="0" y="0"/>
                </a:lnTo>
                <a:close/>
              </a:path>
            </a:pathLst>
          </a:custGeom>
          <a:blipFill>
            <a:blip r:embed="rId4"/>
            <a:stretch>
              <a:fillRect/>
            </a:stretch>
          </a:blipFill>
        </p:spPr>
        <p:txBody>
          <a:bodyPr/>
          <a:lstStyle/>
          <a:p>
            <a:endParaRPr lang="en-US"/>
          </a:p>
        </p:txBody>
      </p:sp>
      <p:sp>
        <p:nvSpPr>
          <p:cNvPr id="8" name="Freeform 8"/>
          <p:cNvSpPr/>
          <p:nvPr/>
        </p:nvSpPr>
        <p:spPr>
          <a:xfrm>
            <a:off x="4562620" y="1266266"/>
            <a:ext cx="6802124" cy="4464874"/>
          </a:xfrm>
          <a:custGeom>
            <a:avLst/>
            <a:gdLst/>
            <a:ahLst/>
            <a:cxnLst/>
            <a:rect l="l" t="t" r="r" b="b"/>
            <a:pathLst>
              <a:path w="6802124" h="4464874">
                <a:moveTo>
                  <a:pt x="0" y="0"/>
                </a:moveTo>
                <a:lnTo>
                  <a:pt x="6802124" y="0"/>
                </a:lnTo>
                <a:lnTo>
                  <a:pt x="6802124" y="4464874"/>
                </a:lnTo>
                <a:lnTo>
                  <a:pt x="0" y="4464874"/>
                </a:lnTo>
                <a:lnTo>
                  <a:pt x="0" y="0"/>
                </a:lnTo>
                <a:close/>
              </a:path>
            </a:pathLst>
          </a:custGeom>
          <a:blipFill>
            <a:blip r:embed="rId5"/>
            <a:stretch>
              <a:fillRect t="-3928" b="-3928"/>
            </a:stretch>
          </a:blipFill>
        </p:spPr>
        <p:txBody>
          <a:bodyPr/>
          <a:lstStyle/>
          <a:p>
            <a:endParaRPr lang="en-US"/>
          </a:p>
        </p:txBody>
      </p:sp>
      <p:sp>
        <p:nvSpPr>
          <p:cNvPr id="9" name="Freeform 9"/>
          <p:cNvSpPr/>
          <p:nvPr/>
        </p:nvSpPr>
        <p:spPr>
          <a:xfrm>
            <a:off x="3036792" y="0"/>
            <a:ext cx="1985143" cy="756000"/>
          </a:xfrm>
          <a:custGeom>
            <a:avLst/>
            <a:gdLst/>
            <a:ahLst/>
            <a:cxnLst/>
            <a:rect l="l" t="t" r="r" b="b"/>
            <a:pathLst>
              <a:path w="1985143" h="756000">
                <a:moveTo>
                  <a:pt x="0" y="0"/>
                </a:moveTo>
                <a:lnTo>
                  <a:pt x="1985143" y="0"/>
                </a:lnTo>
                <a:lnTo>
                  <a:pt x="1985143" y="756000"/>
                </a:lnTo>
                <a:lnTo>
                  <a:pt x="0" y="756000"/>
                </a:lnTo>
                <a:lnTo>
                  <a:pt x="0" y="0"/>
                </a:lnTo>
                <a:close/>
              </a:path>
            </a:pathLst>
          </a:custGeom>
          <a:blipFill>
            <a:blip r:embed="rId6"/>
            <a:stretch>
              <a:fillRect/>
            </a:stretch>
          </a:blipFill>
        </p:spPr>
        <p:txBody>
          <a:bodyPr/>
          <a:lstStyle/>
          <a:p>
            <a:endParaRPr lang="en-US"/>
          </a:p>
        </p:txBody>
      </p:sp>
      <p:sp>
        <p:nvSpPr>
          <p:cNvPr id="10" name="Freeform 10"/>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7"/>
            <a:stretch>
              <a:fillRect/>
            </a:stretch>
          </a:blipFill>
        </p:spPr>
        <p:txBody>
          <a:bodyPr/>
          <a:lstStyle/>
          <a:p>
            <a:endParaRPr lang="en-US"/>
          </a:p>
        </p:txBody>
      </p:sp>
      <p:sp>
        <p:nvSpPr>
          <p:cNvPr id="11" name="TextBox 11"/>
          <p:cNvSpPr txBox="1"/>
          <p:nvPr/>
        </p:nvSpPr>
        <p:spPr>
          <a:xfrm>
            <a:off x="784434" y="1528772"/>
            <a:ext cx="4805017" cy="2530475"/>
          </a:xfrm>
          <a:prstGeom prst="rect">
            <a:avLst/>
          </a:prstGeom>
        </p:spPr>
        <p:txBody>
          <a:bodyPr lIns="0" tIns="0" rIns="0" bIns="0" rtlCol="0" anchor="t">
            <a:spAutoFit/>
          </a:bodyPr>
          <a:lstStyle/>
          <a:p>
            <a:pPr algn="l">
              <a:lnSpc>
                <a:spcPts val="4900"/>
              </a:lnSpc>
            </a:pPr>
            <a:r>
              <a:rPr lang="en-US" sz="3500">
                <a:solidFill>
                  <a:srgbClr val="000000"/>
                </a:solidFill>
                <a:latin typeface="Arial"/>
                <a:ea typeface="Arial"/>
                <a:cs typeface="Arial"/>
                <a:sym typeface="Arial"/>
              </a:rPr>
              <a:t>Follow us and share your work using </a:t>
            </a:r>
            <a:r>
              <a:rPr lang="en-US" sz="3500" b="1">
                <a:solidFill>
                  <a:srgbClr val="E6007D"/>
                </a:solidFill>
                <a:latin typeface="Arial Bold"/>
                <a:ea typeface="Arial Bold"/>
                <a:cs typeface="Arial Bold"/>
                <a:sym typeface="Arial Bold"/>
              </a:rPr>
              <a:t>#VFCLUNK </a:t>
            </a:r>
            <a:r>
              <a:rPr lang="en-US" sz="3500">
                <a:solidFill>
                  <a:srgbClr val="000000"/>
                </a:solidFill>
                <a:latin typeface="Arial"/>
                <a:ea typeface="Arial"/>
                <a:cs typeface="Arial"/>
                <a:sym typeface="Arial"/>
              </a:rPr>
              <a:t>and</a:t>
            </a:r>
            <a:r>
              <a:rPr lang="en-US" sz="3500">
                <a:solidFill>
                  <a:srgbClr val="E6007D"/>
                </a:solidFill>
                <a:latin typeface="Arial"/>
                <a:ea typeface="Arial"/>
                <a:cs typeface="Arial"/>
                <a:sym typeface="Arial"/>
              </a:rPr>
              <a:t> </a:t>
            </a:r>
            <a:r>
              <a:rPr lang="en-US" sz="3500" b="1">
                <a:solidFill>
                  <a:srgbClr val="E6007D"/>
                </a:solidFill>
                <a:latin typeface="Arial Bold"/>
                <a:ea typeface="Arial Bold"/>
                <a:cs typeface="Arial Bold"/>
                <a:sym typeface="Arial Bold"/>
              </a:rPr>
              <a:t>#VFCreativeLearning</a:t>
            </a:r>
          </a:p>
        </p:txBody>
      </p:sp>
      <p:sp>
        <p:nvSpPr>
          <p:cNvPr id="13" name="TextBox 11">
            <a:extLst>
              <a:ext uri="{FF2B5EF4-FFF2-40B4-BE49-F238E27FC236}">
                <a16:creationId xmlns:a16="http://schemas.microsoft.com/office/drawing/2014/main" id="{4CC86C28-B5C6-AA07-A04A-89D89E4CDD07}"/>
              </a:ext>
            </a:extLst>
          </p:cNvPr>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8"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9"/>
        </a:solidFill>
        <a:effectLst/>
      </p:bgPr>
    </p:bg>
    <p:spTree>
      <p:nvGrpSpPr>
        <p:cNvPr id="1" name=""/>
        <p:cNvGrpSpPr/>
        <p:nvPr/>
      </p:nvGrpSpPr>
      <p:grpSpPr>
        <a:xfrm>
          <a:off x="0" y="0"/>
          <a:ext cx="0" cy="0"/>
          <a:chOff x="0" y="0"/>
          <a:chExt cx="0" cy="0"/>
        </a:xfrm>
      </p:grpSpPr>
      <p:sp>
        <p:nvSpPr>
          <p:cNvPr id="2" name="Freeform 2"/>
          <p:cNvSpPr/>
          <p:nvPr/>
        </p:nvSpPr>
        <p:spPr>
          <a:xfrm>
            <a:off x="-114389" y="-103416"/>
            <a:ext cx="11150245" cy="7663416"/>
          </a:xfrm>
          <a:custGeom>
            <a:avLst/>
            <a:gdLst/>
            <a:ahLst/>
            <a:cxnLst/>
            <a:rect l="l" t="t" r="r" b="b"/>
            <a:pathLst>
              <a:path w="11150245" h="7663416">
                <a:moveTo>
                  <a:pt x="0" y="0"/>
                </a:moveTo>
                <a:lnTo>
                  <a:pt x="11150245" y="0"/>
                </a:lnTo>
                <a:lnTo>
                  <a:pt x="11150245" y="7663416"/>
                </a:lnTo>
                <a:lnTo>
                  <a:pt x="0" y="7663416"/>
                </a:lnTo>
                <a:lnTo>
                  <a:pt x="0" y="0"/>
                </a:lnTo>
                <a:close/>
              </a:path>
            </a:pathLst>
          </a:custGeom>
          <a:blipFill>
            <a:blip r:embed="rId3"/>
            <a:stretch>
              <a:fillRect t="-1566" r="-119" b="-1564"/>
            </a:stretch>
          </a:blipFill>
        </p:spPr>
        <p:txBody>
          <a:bodyPr/>
          <a:lstStyle/>
          <a:p>
            <a:endParaRPr lang="en-US"/>
          </a:p>
        </p:txBody>
      </p:sp>
      <p:sp>
        <p:nvSpPr>
          <p:cNvPr id="3" name="Freeform 3"/>
          <p:cNvSpPr/>
          <p:nvPr/>
        </p:nvSpPr>
        <p:spPr>
          <a:xfrm>
            <a:off x="3051089" y="49251"/>
            <a:ext cx="1855818" cy="706749"/>
          </a:xfrm>
          <a:custGeom>
            <a:avLst/>
            <a:gdLst/>
            <a:ahLst/>
            <a:cxnLst/>
            <a:rect l="l" t="t" r="r" b="b"/>
            <a:pathLst>
              <a:path w="1855818" h="706749">
                <a:moveTo>
                  <a:pt x="0" y="0"/>
                </a:moveTo>
                <a:lnTo>
                  <a:pt x="1855819" y="0"/>
                </a:lnTo>
                <a:lnTo>
                  <a:pt x="1855819" y="706749"/>
                </a:lnTo>
                <a:lnTo>
                  <a:pt x="0" y="706749"/>
                </a:lnTo>
                <a:lnTo>
                  <a:pt x="0" y="0"/>
                </a:lnTo>
                <a:close/>
              </a:path>
            </a:pathLst>
          </a:custGeom>
          <a:blipFill>
            <a:blip r:embed="rId4"/>
            <a:stretch>
              <a:fillRect/>
            </a:stretch>
          </a:blipFill>
        </p:spPr>
        <p:txBody>
          <a:bodyPr/>
          <a:lstStyle/>
          <a:p>
            <a:endParaRPr lang="en-US"/>
          </a:p>
        </p:txBody>
      </p:sp>
      <p:sp>
        <p:nvSpPr>
          <p:cNvPr id="4" name="Freeform 4"/>
          <p:cNvSpPr/>
          <p:nvPr/>
        </p:nvSpPr>
        <p:spPr>
          <a:xfrm>
            <a:off x="5086024" y="0"/>
            <a:ext cx="1132874" cy="688065"/>
          </a:xfrm>
          <a:custGeom>
            <a:avLst/>
            <a:gdLst/>
            <a:ahLst/>
            <a:cxnLst/>
            <a:rect l="l" t="t" r="r" b="b"/>
            <a:pathLst>
              <a:path w="1132874" h="688065">
                <a:moveTo>
                  <a:pt x="0" y="0"/>
                </a:moveTo>
                <a:lnTo>
                  <a:pt x="1132874" y="0"/>
                </a:lnTo>
                <a:lnTo>
                  <a:pt x="1132874" y="688065"/>
                </a:lnTo>
                <a:lnTo>
                  <a:pt x="0" y="688065"/>
                </a:lnTo>
                <a:lnTo>
                  <a:pt x="0" y="0"/>
                </a:lnTo>
                <a:close/>
              </a:path>
            </a:pathLst>
          </a:custGeom>
          <a:blipFill>
            <a:blip r:embed="rId5"/>
            <a:stretch>
              <a:fillRect/>
            </a:stretch>
          </a:blipFill>
        </p:spPr>
        <p:txBody>
          <a:bodyPr/>
          <a:lstStyle/>
          <a:p>
            <a:endParaRPr lang="en-US"/>
          </a:p>
        </p:txBody>
      </p:sp>
      <p:grpSp>
        <p:nvGrpSpPr>
          <p:cNvPr id="5" name="Group 5"/>
          <p:cNvGrpSpPr/>
          <p:nvPr/>
        </p:nvGrpSpPr>
        <p:grpSpPr>
          <a:xfrm>
            <a:off x="224495" y="895001"/>
            <a:ext cx="5924895" cy="5908999"/>
            <a:chOff x="0" y="0"/>
            <a:chExt cx="2123349" cy="2117652"/>
          </a:xfrm>
        </p:grpSpPr>
        <p:sp>
          <p:nvSpPr>
            <p:cNvPr id="6" name="Freeform 6"/>
            <p:cNvSpPr/>
            <p:nvPr/>
          </p:nvSpPr>
          <p:spPr>
            <a:xfrm>
              <a:off x="0" y="0"/>
              <a:ext cx="2123349" cy="2117652"/>
            </a:xfrm>
            <a:custGeom>
              <a:avLst/>
              <a:gdLst/>
              <a:ahLst/>
              <a:cxnLst/>
              <a:rect l="l" t="t" r="r" b="b"/>
              <a:pathLst>
                <a:path w="2123349" h="2117652">
                  <a:moveTo>
                    <a:pt x="48347" y="0"/>
                  </a:moveTo>
                  <a:lnTo>
                    <a:pt x="2075002" y="0"/>
                  </a:lnTo>
                  <a:cubicBezTo>
                    <a:pt x="2087824" y="0"/>
                    <a:pt x="2100121" y="5094"/>
                    <a:pt x="2109188" y="14161"/>
                  </a:cubicBezTo>
                  <a:cubicBezTo>
                    <a:pt x="2118255" y="23227"/>
                    <a:pt x="2123349" y="35525"/>
                    <a:pt x="2123349" y="48347"/>
                  </a:cubicBezTo>
                  <a:lnTo>
                    <a:pt x="2123349" y="2069305"/>
                  </a:lnTo>
                  <a:cubicBezTo>
                    <a:pt x="2123349" y="2082127"/>
                    <a:pt x="2118255" y="2094424"/>
                    <a:pt x="2109188" y="2103491"/>
                  </a:cubicBezTo>
                  <a:cubicBezTo>
                    <a:pt x="2100121" y="2112558"/>
                    <a:pt x="2087824" y="2117652"/>
                    <a:pt x="2075002" y="2117652"/>
                  </a:cubicBezTo>
                  <a:lnTo>
                    <a:pt x="48347" y="2117652"/>
                  </a:lnTo>
                  <a:cubicBezTo>
                    <a:pt x="35525" y="2117652"/>
                    <a:pt x="23227" y="2112558"/>
                    <a:pt x="14161" y="2103491"/>
                  </a:cubicBezTo>
                  <a:cubicBezTo>
                    <a:pt x="5094" y="2094424"/>
                    <a:pt x="0" y="2082127"/>
                    <a:pt x="0" y="2069305"/>
                  </a:cubicBezTo>
                  <a:lnTo>
                    <a:pt x="0" y="48347"/>
                  </a:lnTo>
                  <a:cubicBezTo>
                    <a:pt x="0" y="35525"/>
                    <a:pt x="5094" y="23227"/>
                    <a:pt x="14161" y="14161"/>
                  </a:cubicBezTo>
                  <a:cubicBezTo>
                    <a:pt x="23227" y="5094"/>
                    <a:pt x="35525" y="0"/>
                    <a:pt x="48347" y="0"/>
                  </a:cubicBezTo>
                  <a:close/>
                </a:path>
              </a:pathLst>
            </a:custGeom>
            <a:solidFill>
              <a:srgbClr val="FFFEF9"/>
            </a:solidFill>
          </p:spPr>
          <p:txBody>
            <a:bodyPr/>
            <a:lstStyle/>
            <a:p>
              <a:endParaRPr lang="en-US"/>
            </a:p>
          </p:txBody>
        </p:sp>
        <p:sp>
          <p:nvSpPr>
            <p:cNvPr id="7" name="TextBox 7"/>
            <p:cNvSpPr txBox="1"/>
            <p:nvPr/>
          </p:nvSpPr>
          <p:spPr>
            <a:xfrm>
              <a:off x="0" y="9525"/>
              <a:ext cx="2123349" cy="2108127"/>
            </a:xfrm>
            <a:prstGeom prst="rect">
              <a:avLst/>
            </a:prstGeom>
          </p:spPr>
          <p:txBody>
            <a:bodyPr lIns="50800" tIns="50800" rIns="50800" bIns="50800" rtlCol="0" anchor="ctr"/>
            <a:lstStyle/>
            <a:p>
              <a:pPr algn="ctr">
                <a:lnSpc>
                  <a:spcPts val="1676"/>
                </a:lnSpc>
              </a:pPr>
              <a:endParaRPr/>
            </a:p>
          </p:txBody>
        </p:sp>
      </p:grpSp>
      <p:sp>
        <p:nvSpPr>
          <p:cNvPr id="8" name="Freeform 8"/>
          <p:cNvSpPr/>
          <p:nvPr/>
        </p:nvSpPr>
        <p:spPr>
          <a:xfrm rot="1570725">
            <a:off x="1043900" y="368777"/>
            <a:ext cx="4014378" cy="2238547"/>
          </a:xfrm>
          <a:custGeom>
            <a:avLst/>
            <a:gdLst/>
            <a:ahLst/>
            <a:cxnLst/>
            <a:rect l="l" t="t" r="r" b="b"/>
            <a:pathLst>
              <a:path w="4014378" h="2238547">
                <a:moveTo>
                  <a:pt x="0" y="0"/>
                </a:moveTo>
                <a:lnTo>
                  <a:pt x="4014378" y="0"/>
                </a:lnTo>
                <a:lnTo>
                  <a:pt x="4014378" y="2238547"/>
                </a:lnTo>
                <a:lnTo>
                  <a:pt x="0" y="2238547"/>
                </a:lnTo>
                <a:lnTo>
                  <a:pt x="0" y="0"/>
                </a:lnTo>
                <a:close/>
              </a:path>
            </a:pathLst>
          </a:custGeom>
          <a:blipFill>
            <a:blip r:embed="rId6"/>
            <a:stretch>
              <a:fillRect/>
            </a:stretch>
          </a:blipFill>
        </p:spPr>
        <p:txBody>
          <a:bodyPr/>
          <a:lstStyle/>
          <a:p>
            <a:endParaRPr lang="en-US"/>
          </a:p>
        </p:txBody>
      </p:sp>
      <p:sp>
        <p:nvSpPr>
          <p:cNvPr id="9" name="Freeform 9"/>
          <p:cNvSpPr/>
          <p:nvPr/>
        </p:nvSpPr>
        <p:spPr>
          <a:xfrm flipH="1">
            <a:off x="4561327" y="-103416"/>
            <a:ext cx="6976902" cy="7663416"/>
          </a:xfrm>
          <a:custGeom>
            <a:avLst/>
            <a:gdLst/>
            <a:ahLst/>
            <a:cxnLst/>
            <a:rect l="l" t="t" r="r" b="b"/>
            <a:pathLst>
              <a:path w="6976902" h="7663416">
                <a:moveTo>
                  <a:pt x="6976902" y="0"/>
                </a:moveTo>
                <a:lnTo>
                  <a:pt x="0" y="0"/>
                </a:lnTo>
                <a:lnTo>
                  <a:pt x="0" y="7663416"/>
                </a:lnTo>
                <a:lnTo>
                  <a:pt x="6976902" y="7663416"/>
                </a:lnTo>
                <a:lnTo>
                  <a:pt x="6976902" y="0"/>
                </a:lnTo>
                <a:close/>
              </a:path>
            </a:pathLst>
          </a:custGeom>
          <a:blipFill>
            <a:blip r:embed="rId7"/>
            <a:stretch>
              <a:fillRect/>
            </a:stretch>
          </a:blipFill>
        </p:spPr>
        <p:txBody>
          <a:bodyPr/>
          <a:lstStyle/>
          <a:p>
            <a:endParaRPr lang="en-US"/>
          </a:p>
        </p:txBody>
      </p:sp>
      <p:sp>
        <p:nvSpPr>
          <p:cNvPr id="11" name="TextBox 11"/>
          <p:cNvSpPr txBox="1"/>
          <p:nvPr/>
        </p:nvSpPr>
        <p:spPr>
          <a:xfrm>
            <a:off x="377827" y="2079296"/>
            <a:ext cx="6267427" cy="755650"/>
          </a:xfrm>
          <a:prstGeom prst="rect">
            <a:avLst/>
          </a:prstGeom>
        </p:spPr>
        <p:txBody>
          <a:bodyPr lIns="0" tIns="0" rIns="0" bIns="0" rtlCol="0" anchor="t">
            <a:spAutoFit/>
          </a:bodyPr>
          <a:lstStyle/>
          <a:p>
            <a:pPr algn="l">
              <a:lnSpc>
                <a:spcPts val="5599"/>
              </a:lnSpc>
            </a:pPr>
            <a:r>
              <a:rPr lang="en-US" sz="3999" b="1">
                <a:solidFill>
                  <a:srgbClr val="E6007D"/>
                </a:solidFill>
                <a:latin typeface="Gill Sans Bold"/>
                <a:ea typeface="Gill Sans Bold"/>
                <a:cs typeface="Gill Sans Bold"/>
                <a:sym typeface="Gill Sans Bold"/>
              </a:rPr>
              <a:t>Let’s Think &amp; Create</a:t>
            </a:r>
          </a:p>
        </p:txBody>
      </p:sp>
      <p:sp>
        <p:nvSpPr>
          <p:cNvPr id="12" name="TextBox 12"/>
          <p:cNvSpPr txBox="1"/>
          <p:nvPr/>
        </p:nvSpPr>
        <p:spPr>
          <a:xfrm>
            <a:off x="453083" y="2705423"/>
            <a:ext cx="5410851" cy="3644900"/>
          </a:xfrm>
          <a:prstGeom prst="rect">
            <a:avLst/>
          </a:prstGeom>
        </p:spPr>
        <p:txBody>
          <a:bodyPr lIns="0" tIns="0" rIns="0" bIns="0" rtlCol="0" anchor="t">
            <a:spAutoFit/>
          </a:bodyPr>
          <a:lstStyle/>
          <a:p>
            <a:pPr algn="l">
              <a:lnSpc>
                <a:spcPts val="2800"/>
              </a:lnSpc>
            </a:pPr>
            <a:r>
              <a:rPr lang="en-US" sz="2000" b="1">
                <a:solidFill>
                  <a:srgbClr val="000000"/>
                </a:solidFill>
                <a:latin typeface="Gill Sans Bold"/>
                <a:ea typeface="Gill Sans Bold"/>
                <a:cs typeface="Gill Sans Bold"/>
                <a:sym typeface="Gill Sans Bold"/>
              </a:rPr>
              <a:t>Aim</a:t>
            </a:r>
          </a:p>
          <a:p>
            <a:pPr algn="l">
              <a:lnSpc>
                <a:spcPts val="2520"/>
              </a:lnSpc>
            </a:pPr>
            <a:r>
              <a:rPr lang="en-US" sz="1800">
                <a:solidFill>
                  <a:srgbClr val="000000"/>
                </a:solidFill>
                <a:latin typeface="Gill Sans Light"/>
                <a:ea typeface="Gill Sans Light"/>
                <a:cs typeface="Gill Sans Light"/>
                <a:sym typeface="Gill Sans Light"/>
              </a:rPr>
              <a:t>To explore ways in which I can be creative and share my ideas, thoughts and opinions. </a:t>
            </a:r>
          </a:p>
          <a:p>
            <a:pPr algn="l">
              <a:lnSpc>
                <a:spcPts val="2800"/>
              </a:lnSpc>
            </a:pPr>
            <a:endParaRPr lang="en-US" sz="1800">
              <a:solidFill>
                <a:srgbClr val="000000"/>
              </a:solidFill>
              <a:latin typeface="Gill Sans Light"/>
              <a:ea typeface="Gill Sans Light"/>
              <a:cs typeface="Gill Sans Light"/>
              <a:sym typeface="Gill Sans Light"/>
            </a:endParaRPr>
          </a:p>
          <a:p>
            <a:pPr algn="l">
              <a:lnSpc>
                <a:spcPts val="2800"/>
              </a:lnSpc>
            </a:pPr>
            <a:r>
              <a:rPr lang="en-US" sz="2000" b="1">
                <a:solidFill>
                  <a:srgbClr val="000000"/>
                </a:solidFill>
                <a:latin typeface="Gill Sans Bold"/>
                <a:ea typeface="Gill Sans Bold"/>
                <a:cs typeface="Gill Sans Bold"/>
                <a:sym typeface="Gill Sans Bold"/>
              </a:rPr>
              <a:t>Outcome</a:t>
            </a:r>
            <a:r>
              <a:rPr lang="en-US" sz="2000">
                <a:solidFill>
                  <a:srgbClr val="000000"/>
                </a:solidFill>
                <a:latin typeface="Gill Sans Light"/>
                <a:ea typeface="Gill Sans Light"/>
                <a:cs typeface="Gill Sans Light"/>
                <a:sym typeface="Gill Sans Light"/>
              </a:rPr>
              <a:t>:</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 To share individual thoughts and opinions in written and verbal format.</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use creative thinking to problem solve. </a:t>
            </a:r>
          </a:p>
          <a:p>
            <a:pPr marL="388622" lvl="1" indent="-194311" algn="l">
              <a:lnSpc>
                <a:spcPts val="2520"/>
              </a:lnSpc>
              <a:buFont typeface="Arial"/>
              <a:buChar char="•"/>
            </a:pPr>
            <a:r>
              <a:rPr lang="en-US" sz="1800">
                <a:solidFill>
                  <a:srgbClr val="000000"/>
                </a:solidFill>
                <a:latin typeface="Gill Sans Light"/>
                <a:ea typeface="Gill Sans Light"/>
                <a:cs typeface="Gill Sans Light"/>
                <a:sym typeface="Gill Sans Light"/>
              </a:rPr>
              <a:t>To convey information, describe events, and combine ideas in different ways.</a:t>
            </a:r>
          </a:p>
          <a:p>
            <a:pPr algn="l">
              <a:lnSpc>
                <a:spcPts val="2800"/>
              </a:lnSpc>
            </a:pPr>
            <a:endParaRPr lang="en-US" sz="1800">
              <a:solidFill>
                <a:srgbClr val="000000"/>
              </a:solidFill>
              <a:latin typeface="Gill Sans Light"/>
              <a:ea typeface="Gill Sans Light"/>
              <a:cs typeface="Gill Sans Light"/>
              <a:sym typeface="Gill Sans Light"/>
            </a:endParaRPr>
          </a:p>
        </p:txBody>
      </p:sp>
      <p:sp>
        <p:nvSpPr>
          <p:cNvPr id="13" name="TextBox 11">
            <a:extLst>
              <a:ext uri="{FF2B5EF4-FFF2-40B4-BE49-F238E27FC236}">
                <a16:creationId xmlns:a16="http://schemas.microsoft.com/office/drawing/2014/main" id="{66FBF2C8-5448-08F5-96EC-4D30F992125F}"/>
              </a:ext>
            </a:extLst>
          </p:cNvPr>
          <p:cNvSpPr txBox="1"/>
          <p:nvPr/>
        </p:nvSpPr>
        <p:spPr>
          <a:xfrm>
            <a:off x="756000" y="6264598"/>
            <a:ext cx="4805017" cy="327654"/>
          </a:xfrm>
          <a:prstGeom prst="rect">
            <a:avLst/>
          </a:prstGeom>
        </p:spPr>
        <p:txBody>
          <a:bodyPr lIns="0" tIns="0" rIns="0" bIns="0" rtlCol="0" anchor="t">
            <a:spAutoFit/>
          </a:bodyPr>
          <a:lstStyle/>
          <a:p>
            <a:pPr algn="ctr">
              <a:lnSpc>
                <a:spcPts val="2800"/>
              </a:lnSpc>
            </a:pPr>
            <a:r>
              <a:rPr lang="en-US" sz="2000" u="sng" dirty="0" err="1">
                <a:latin typeface="Arial"/>
                <a:ea typeface="Arial"/>
                <a:cs typeface="Arial"/>
                <a:sym typeface="Arial"/>
                <a:hlinkClick r:id="rId8" tooltip="http://www.visiblefictions.co">
                  <a:extLst>
                    <a:ext uri="{A12FA001-AC4F-418D-AE19-62706E023703}">
                      <ahyp:hlinkClr xmlns:ahyp="http://schemas.microsoft.com/office/drawing/2018/hyperlinkcolor" val="tx"/>
                    </a:ext>
                  </a:extLst>
                </a:hlinkClick>
              </a:rPr>
              <a:t>www.visiblefictions.co</a:t>
            </a:r>
            <a:r>
              <a:rPr lang="en-US" sz="2000" u="sng" dirty="0" err="1">
                <a:latin typeface="Arial"/>
                <a:ea typeface="Arial"/>
                <a:cs typeface="Arial"/>
                <a:sym typeface="Arial"/>
              </a:rPr>
              <a:t>.uk</a:t>
            </a:r>
            <a:endParaRPr lang="en-US" sz="2000" u="sng" dirty="0">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b1907dc8-f7c4-4554-84e7-8d7f95c38e8d">
      <Terms xmlns="http://schemas.microsoft.com/office/infopath/2007/PartnerControls"/>
    </lcf76f155ced4ddcb4097134ff3c332f>
    <TaxCatchAll xmlns="deb7464a-a197-4187-9e66-e23c03b2bf3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A2665BB85DEF249833CE69F13B4554C" ma:contentTypeVersion="24" ma:contentTypeDescription="Create a new document." ma:contentTypeScope="" ma:versionID="0a2248a698f2342345461f8421f0df21">
  <xsd:schema xmlns:xsd="http://www.w3.org/2001/XMLSchema" xmlns:xs="http://www.w3.org/2001/XMLSchema" xmlns:p="http://schemas.microsoft.com/office/2006/metadata/properties" xmlns:ns2="b1907dc8-f7c4-4554-84e7-8d7f95c38e8d" xmlns:ns3="1af1e9f2-9ab6-4ebf-b765-47ae51f1bceb" xmlns:ns4="deb7464a-a197-4187-9e66-e23c03b2bf3d" targetNamespace="http://schemas.microsoft.com/office/2006/metadata/properties" ma:root="true" ma:fieldsID="07e3507a4cbe828eeaa5a3a34b02d498" ns2:_="" ns3:_="" ns4:_="">
    <xsd:import namespace="b1907dc8-f7c4-4554-84e7-8d7f95c38e8d"/>
    <xsd:import namespace="1af1e9f2-9ab6-4ebf-b765-47ae51f1bceb"/>
    <xsd:import namespace="deb7464a-a197-4187-9e66-e23c03b2bf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4:TaxCatchAll"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07dc8-f7c4-4554-84e7-8d7f95c38e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198aecf-ab61-4d88-b998-b61f431600c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af1e9f2-9ab6-4ebf-b765-47ae51f1bce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b7464a-a197-4187-9e66-e23c03b2bf3d"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b27fc28f-5a41-4aba-bdae-f76bfb4e9f45}" ma:internalName="TaxCatchAll" ma:showField="CatchAllData" ma:web="deb7464a-a197-4187-9e66-e23c03b2bf3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978B21-A6FF-4204-82D0-8481BCB4F919}">
  <ds:schemaRefs>
    <ds:schemaRef ds:uri="http://schemas.microsoft.com/sharepoint/v3/contenttype/forms"/>
  </ds:schemaRefs>
</ds:datastoreItem>
</file>

<file path=customXml/itemProps2.xml><?xml version="1.0" encoding="utf-8"?>
<ds:datastoreItem xmlns:ds="http://schemas.openxmlformats.org/officeDocument/2006/customXml" ds:itemID="{7040D7E0-EB23-4077-B831-AF26F65CC377}">
  <ds:schemaRefs>
    <ds:schemaRef ds:uri="deb7464a-a197-4187-9e66-e23c03b2bf3d"/>
    <ds:schemaRef ds:uri="http://www.w3.org/XML/1998/namespace"/>
    <ds:schemaRef ds:uri="http://purl.org/dc/terms/"/>
    <ds:schemaRef ds:uri="http://purl.org/dc/dcmitype/"/>
    <ds:schemaRef ds:uri="http://schemas.microsoft.com/office/2006/documentManagement/types"/>
    <ds:schemaRef ds:uri="1af1e9f2-9ab6-4ebf-b765-47ae51f1bceb"/>
    <ds:schemaRef ds:uri="http://schemas.microsoft.com/office/infopath/2007/PartnerControls"/>
    <ds:schemaRef ds:uri="http://purl.org/dc/elements/1.1/"/>
    <ds:schemaRef ds:uri="http://schemas.openxmlformats.org/package/2006/metadata/core-properties"/>
    <ds:schemaRef ds:uri="b1907dc8-f7c4-4554-84e7-8d7f95c38e8d"/>
    <ds:schemaRef ds:uri="http://schemas.microsoft.com/office/2006/metadata/properties"/>
  </ds:schemaRefs>
</ds:datastoreItem>
</file>

<file path=customXml/itemProps3.xml><?xml version="1.0" encoding="utf-8"?>
<ds:datastoreItem xmlns:ds="http://schemas.openxmlformats.org/officeDocument/2006/customXml" ds:itemID="{73423C72-D87A-4B61-9213-2E062CFFFD8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907dc8-f7c4-4554-84e7-8d7f95c38e8d"/>
    <ds:schemaRef ds:uri="1af1e9f2-9ab6-4ebf-b765-47ae51f1bceb"/>
    <ds:schemaRef ds:uri="deb7464a-a197-4187-9e66-e23c03b2bf3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1610</TotalTime>
  <Words>3222</Words>
  <Application>Microsoft Macintosh PowerPoint</Application>
  <PresentationFormat>Custom</PresentationFormat>
  <Paragraphs>521</Paragraphs>
  <Slides>49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Gill Sans Light</vt:lpstr>
      <vt:lpstr>Arial</vt:lpstr>
      <vt:lpstr>Gill Sans Light Italics</vt:lpstr>
      <vt:lpstr>Proxima Nova</vt:lpstr>
      <vt:lpstr>Gill Sans Medium</vt:lpstr>
      <vt:lpstr>Calibri</vt:lpstr>
      <vt:lpstr>Arial Bold</vt:lpstr>
      <vt:lpstr>Courier New</vt:lpstr>
      <vt:lpstr>Gill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VF CLUNK Smartboard.pdf</dc:title>
  <cp:lastModifiedBy>Suzie Bell</cp:lastModifiedBy>
  <cp:revision>4</cp:revision>
  <dcterms:created xsi:type="dcterms:W3CDTF">2006-08-16T00:00:00Z</dcterms:created>
  <dcterms:modified xsi:type="dcterms:W3CDTF">2025-03-24T11:22:23Z</dcterms:modified>
  <dc:identifier>DAGbhhp2tME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0x010100FA2665BB85DEF249833CE69F13B4554C</vt:lpwstr>
  </property>
  <property fmtid="{D5CDD505-2E9C-101B-9397-08002B2CF9AE}" pid="3" name="MediaServiceImageTags">
    <vt:lpwstr/>
  </property>
</Properties>
</file>